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398" r:id="rId2"/>
    <p:sldId id="401" r:id="rId3"/>
    <p:sldId id="340" r:id="rId4"/>
    <p:sldId id="339" r:id="rId5"/>
    <p:sldId id="402" r:id="rId6"/>
    <p:sldId id="403" r:id="rId7"/>
    <p:sldId id="407" r:id="rId8"/>
    <p:sldId id="405" r:id="rId9"/>
    <p:sldId id="408" r:id="rId10"/>
    <p:sldId id="411" r:id="rId11"/>
    <p:sldId id="415" r:id="rId12"/>
    <p:sldId id="413" r:id="rId13"/>
    <p:sldId id="414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A21630"/>
    <a:srgbClr val="FFC32E"/>
    <a:srgbClr val="FFD365"/>
    <a:srgbClr val="E1002B"/>
    <a:srgbClr val="CC00FF"/>
    <a:srgbClr val="E1D473"/>
    <a:srgbClr val="FF99FF"/>
    <a:srgbClr val="DA0000"/>
    <a:srgbClr val="334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4120" autoAdjust="0"/>
  </p:normalViewPr>
  <p:slideViewPr>
    <p:cSldViewPr snapToGrid="0" snapToObjects="1">
      <p:cViewPr varScale="1">
        <p:scale>
          <a:sx n="98" d="100"/>
          <a:sy n="98" d="100"/>
        </p:scale>
        <p:origin x="1020" y="78"/>
      </p:cViewPr>
      <p:guideLst>
        <p:guide orient="horz" pos="142"/>
        <p:guide pos="1277"/>
        <p:guide pos="234"/>
        <p:guide orient="horz" pos="39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212E46-67F5-4DB9-95A6-A5CA3C0E6960}" type="doc">
      <dgm:prSet loTypeId="urn:microsoft.com/office/officeart/2005/8/layout/bList2" loCatId="list" qsTypeId="urn:microsoft.com/office/officeart/2005/8/quickstyle/simple3" qsCatId="simple" csTypeId="urn:microsoft.com/office/officeart/2005/8/colors/colorful1" csCatId="colorful" phldr="1"/>
      <dgm:spPr/>
    </dgm:pt>
    <dgm:pt modelId="{2C6B90D6-94F0-421F-9333-B66564A814F5}">
      <dgm:prSet phldrT="[Текст]" custT="1"/>
      <dgm:spPr/>
      <dgm:t>
        <a:bodyPr/>
        <a:lstStyle/>
        <a:p>
          <a:pPr algn="r"/>
          <a:r>
            <a:rPr lang="ru-RU" sz="1200" b="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СЕЛЬСКОХОЗЯЙСТВЕННЫЕ ОРГАНИЗАЦИИ – 731</a:t>
          </a:r>
          <a:endParaRPr lang="ru-RU" sz="12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34508-F4BE-4CA2-87F9-D3BCDE036979}" type="parTrans" cxnId="{5181904D-979D-4BB6-8FBD-FA1EAB139A10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5F42CFF6-E740-457C-80DF-1EB61F94C7DB}" type="sibTrans" cxnId="{5181904D-979D-4BB6-8FBD-FA1EAB139A10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A27A2097-4927-4AE8-821A-14A4094740B3}">
      <dgm:prSet custT="1"/>
      <dgm:spPr/>
      <dgm:t>
        <a:bodyPr/>
        <a:lstStyle/>
        <a:p>
          <a:pPr algn="r"/>
          <a:r>
            <a:rPr lang="ru-RU" sz="1200" b="0" dirty="0" smtClean="0">
              <a:effectLst/>
            </a:rPr>
            <a:t>ЛИЧНЫЕ ПОДСОБНЫЕ И ДРУГИЕ ИНДИВИДУАЛЬНЫЕ ХОЗЯЙСТВА ГРАЖДАН – 448 ТЫС.</a:t>
          </a:r>
          <a:endParaRPr lang="ru-RU" sz="1200" b="0" dirty="0">
            <a:effectLst/>
          </a:endParaRPr>
        </a:p>
      </dgm:t>
    </dgm:pt>
    <dgm:pt modelId="{9A26520F-14B8-481C-8EE1-B9CA1D35D157}" type="parTrans" cxnId="{BCE2B3E6-97F9-4D5F-A33A-698C66888B31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8408D49B-C658-4CA2-879D-694F0991B686}" type="sibTrans" cxnId="{BCE2B3E6-97F9-4D5F-A33A-698C66888B31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EB6185C3-D55C-483C-B2E9-DB92EDC314C8}">
      <dgm:prSet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1200" b="0" dirty="0" smtClean="0">
              <a:effectLst/>
            </a:rPr>
            <a:t>САДОВОДЧЕСКИЕ, ОГОРОДНИЧЕСКИЕ И ДАЧНЫЕ НЕКОММЕРЧЕСКИЕ ОБЪЕДИНЕНИЯ ГРАЖДАН– 1794</a:t>
          </a:r>
          <a:endParaRPr lang="ru-RU" sz="1200" b="0" dirty="0">
            <a:effectLst/>
          </a:endParaRPr>
        </a:p>
      </dgm:t>
    </dgm:pt>
    <dgm:pt modelId="{1C0A2A9D-8478-4B2C-B6DF-3ACDD5A6D428}" type="parTrans" cxnId="{25ABDABE-58FF-4120-ADEA-5DCE15DF3C79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C49AFB26-9383-498C-801B-5BC065A1C9F4}" type="sibTrans" cxnId="{25ABDABE-58FF-4120-ADEA-5DCE15DF3C79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7C25F54D-7E46-4F00-BFFE-4DBD9EC2DB7C}">
      <dgm:prSet custT="1"/>
      <dgm:spPr/>
      <dgm:t>
        <a:bodyPr/>
        <a:lstStyle/>
        <a:p>
          <a:pPr algn="ctr"/>
          <a:r>
            <a:rPr lang="ru-RU" sz="1200" b="0" dirty="0" smtClean="0">
              <a:effectLst/>
            </a:rPr>
            <a:t>КРЕСТЬЯНСКИЕ (ФЕРМЕРСКИЕ) ХОЗЯЙСТВА И ИНДИВИДУАЛЬНЫЕ ПРЕДПРИНИМАТЕЛИ –1242</a:t>
          </a:r>
          <a:endParaRPr lang="ru-RU" sz="1200" b="0" dirty="0">
            <a:effectLst/>
          </a:endParaRPr>
        </a:p>
      </dgm:t>
    </dgm:pt>
    <dgm:pt modelId="{02E3F860-AFF7-44EB-BD1F-04EE037B5389}" type="sibTrans" cxnId="{C223384D-6C32-4A9A-8B57-5CF01860882F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C089B664-EB14-46EA-9B06-C75B2DAD2A36}" type="parTrans" cxnId="{C223384D-6C32-4A9A-8B57-5CF01860882F}">
      <dgm:prSet/>
      <dgm:spPr/>
      <dgm:t>
        <a:bodyPr/>
        <a:lstStyle/>
        <a:p>
          <a:endParaRPr lang="ru-RU">
            <a:solidFill>
              <a:schemeClr val="bg2">
                <a:lumMod val="50000"/>
              </a:schemeClr>
            </a:solidFill>
          </a:endParaRPr>
        </a:p>
      </dgm:t>
    </dgm:pt>
    <dgm:pt modelId="{E876FF0D-E15E-40D4-9393-E88D3375CE6A}" type="pres">
      <dgm:prSet presAssocID="{4D212E46-67F5-4DB9-95A6-A5CA3C0E6960}" presName="diagram" presStyleCnt="0">
        <dgm:presLayoutVars>
          <dgm:dir/>
          <dgm:animLvl val="lvl"/>
          <dgm:resizeHandles val="exact"/>
        </dgm:presLayoutVars>
      </dgm:prSet>
      <dgm:spPr/>
    </dgm:pt>
    <dgm:pt modelId="{001D3060-9B0A-4D39-9450-FFACA5120A95}" type="pres">
      <dgm:prSet presAssocID="{2C6B90D6-94F0-421F-9333-B66564A814F5}" presName="compNode" presStyleCnt="0"/>
      <dgm:spPr/>
    </dgm:pt>
    <dgm:pt modelId="{44593E15-1618-45BB-8EBD-F51D81DD1706}" type="pres">
      <dgm:prSet presAssocID="{2C6B90D6-94F0-421F-9333-B66564A814F5}" presName="childRect" presStyleLbl="bgAcc1" presStyleIdx="0" presStyleCnt="4" custScaleY="111179" custLinFactNeighborX="-34249" custLinFactNeighborY="34083">
        <dgm:presLayoutVars>
          <dgm:bulletEnabled val="1"/>
        </dgm:presLayoutVars>
      </dgm:prSet>
      <dgm:spPr/>
    </dgm:pt>
    <dgm:pt modelId="{20943CA5-4892-448C-BF90-7F87BF6EE998}" type="pres">
      <dgm:prSet presAssocID="{2C6B90D6-94F0-421F-9333-B66564A814F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7B0C-1F56-4B6C-995C-356D556D595C}" type="pres">
      <dgm:prSet presAssocID="{2C6B90D6-94F0-421F-9333-B66564A814F5}" presName="parentRect" presStyleLbl="alignNode1" presStyleIdx="0" presStyleCnt="4" custScaleX="174320" custScaleY="136820" custLinFactY="26618" custLinFactNeighborX="-3103" custLinFactNeighborY="100000"/>
      <dgm:spPr/>
      <dgm:t>
        <a:bodyPr/>
        <a:lstStyle/>
        <a:p>
          <a:endParaRPr lang="ru-RU"/>
        </a:p>
      </dgm:t>
    </dgm:pt>
    <dgm:pt modelId="{0C53E6BC-7EBD-4FA3-BA4E-6FFB5971A363}" type="pres">
      <dgm:prSet presAssocID="{2C6B90D6-94F0-421F-9333-B66564A814F5}" presName="adorn" presStyleLbl="fgAccFollowNode1" presStyleIdx="0" presStyleCnt="4" custLinFactY="5231" custLinFactNeighborX="40939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7DB19CC-303E-455D-90DF-35F92E04EE5D}" type="pres">
      <dgm:prSet presAssocID="{5F42CFF6-E740-457C-80DF-1EB61F94C7D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7523F6-D804-44C4-AA23-F4BB1D8E8139}" type="pres">
      <dgm:prSet presAssocID="{A27A2097-4927-4AE8-821A-14A4094740B3}" presName="compNode" presStyleCnt="0"/>
      <dgm:spPr/>
    </dgm:pt>
    <dgm:pt modelId="{EA61B7CC-62A2-4AC8-9EEE-8A6644C3CE6B}" type="pres">
      <dgm:prSet presAssocID="{A27A2097-4927-4AE8-821A-14A4094740B3}" presName="childRect" presStyleLbl="bgAcc1" presStyleIdx="1" presStyleCnt="4" custScaleX="105928" custScaleY="105409" custLinFactNeighborX="97253" custLinFactNeighborY="35229">
        <dgm:presLayoutVars>
          <dgm:bulletEnabled val="1"/>
        </dgm:presLayoutVars>
      </dgm:prSet>
      <dgm:spPr/>
    </dgm:pt>
    <dgm:pt modelId="{FD808B67-DB90-4972-BB97-36E0BF127B96}" type="pres">
      <dgm:prSet presAssocID="{A27A2097-4927-4AE8-821A-14A4094740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B524A-968B-4B1A-8187-771CBFD9D724}" type="pres">
      <dgm:prSet presAssocID="{A27A2097-4927-4AE8-821A-14A4094740B3}" presName="parentRect" presStyleLbl="alignNode1" presStyleIdx="1" presStyleCnt="4" custScaleX="200446" custScaleY="140203" custLinFactY="181109" custLinFactNeighborX="-63660" custLinFactNeighborY="200000"/>
      <dgm:spPr/>
      <dgm:t>
        <a:bodyPr/>
        <a:lstStyle/>
        <a:p>
          <a:endParaRPr lang="ru-RU"/>
        </a:p>
      </dgm:t>
    </dgm:pt>
    <dgm:pt modelId="{9EBE7E30-080D-498C-9BF6-D0FE7B318B44}" type="pres">
      <dgm:prSet presAssocID="{A27A2097-4927-4AE8-821A-14A4094740B3}" presName="adorn" presStyleLbl="fgAccFollowNode1" presStyleIdx="1" presStyleCnt="4" custLinFactY="136196" custLinFactNeighborX="-70591" custLinFactNeighborY="2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E4842D8-F48C-4AA5-9386-38A03CFB1021}" type="pres">
      <dgm:prSet presAssocID="{8408D49B-C658-4CA2-879D-694F0991B6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936FDE-C2A4-4A77-A915-5DCCC6FDEC23}" type="pres">
      <dgm:prSet presAssocID="{7C25F54D-7E46-4F00-BFFE-4DBD9EC2DB7C}" presName="compNode" presStyleCnt="0"/>
      <dgm:spPr/>
    </dgm:pt>
    <dgm:pt modelId="{B578D246-6383-474E-9B11-F3243360E795}" type="pres">
      <dgm:prSet presAssocID="{7C25F54D-7E46-4F00-BFFE-4DBD9EC2DB7C}" presName="childRect" presStyleLbl="bgAcc1" presStyleIdx="2" presStyleCnt="4" custScaleY="108816" custLinFactY="33301" custLinFactNeighborX="46896" custLinFactNeighborY="100000">
        <dgm:presLayoutVars>
          <dgm:bulletEnabled val="1"/>
        </dgm:presLayoutVars>
      </dgm:prSet>
      <dgm:spPr/>
    </dgm:pt>
    <dgm:pt modelId="{4CA6B7CC-BA95-496E-ABEF-03091E4FCDD1}" type="pres">
      <dgm:prSet presAssocID="{7C25F54D-7E46-4F00-BFFE-4DBD9EC2DB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9E7A6-2FA7-4B62-832B-8D4F7913B77E}" type="pres">
      <dgm:prSet presAssocID="{7C25F54D-7E46-4F00-BFFE-4DBD9EC2DB7C}" presName="parentRect" presStyleLbl="alignNode1" presStyleIdx="2" presStyleCnt="4" custScaleX="193655" custScaleY="119413" custLinFactX="-8469" custLinFactY="11977" custLinFactNeighborX="-100000" custLinFactNeighborY="100000"/>
      <dgm:spPr/>
      <dgm:t>
        <a:bodyPr/>
        <a:lstStyle/>
        <a:p>
          <a:endParaRPr lang="ru-RU"/>
        </a:p>
      </dgm:t>
    </dgm:pt>
    <dgm:pt modelId="{5653CE64-AEF3-4952-B669-2713CFAD3322}" type="pres">
      <dgm:prSet presAssocID="{7C25F54D-7E46-4F00-BFFE-4DBD9EC2DB7C}" presName="adorn" presStyleLbl="fgAccFollowNode1" presStyleIdx="2" presStyleCnt="4" custLinFactX="-100000" custLinFactNeighborX="-121208" custLinFactNeighborY="9088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935A8DB-BDB1-4781-A208-9C5AE3B038D1}" type="pres">
      <dgm:prSet presAssocID="{02E3F860-AFF7-44EB-BD1F-04EE037B53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20BEC6-C574-46AE-A7E8-DBE132418D18}" type="pres">
      <dgm:prSet presAssocID="{EB6185C3-D55C-483C-B2E9-DB92EDC314C8}" presName="compNode" presStyleCnt="0"/>
      <dgm:spPr/>
    </dgm:pt>
    <dgm:pt modelId="{81CF5F25-7FA0-46FD-ADA7-F5A079528CB7}" type="pres">
      <dgm:prSet presAssocID="{EB6185C3-D55C-483C-B2E9-DB92EDC314C8}" presName="childRect" presStyleLbl="bgAcc1" presStyleIdx="3" presStyleCnt="4" custScaleY="94650" custLinFactNeighborX="-63376" custLinFactNeighborY="-23321">
        <dgm:presLayoutVars>
          <dgm:bulletEnabled val="1"/>
        </dgm:presLayoutVars>
      </dgm:prSet>
      <dgm:spPr/>
    </dgm:pt>
    <dgm:pt modelId="{615BA530-E707-4E53-A79C-B79A2C18D731}" type="pres">
      <dgm:prSet presAssocID="{EB6185C3-D55C-483C-B2E9-DB92EDC314C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E2393-F43A-4307-8767-4634683AD6C8}" type="pres">
      <dgm:prSet presAssocID="{EB6185C3-D55C-483C-B2E9-DB92EDC314C8}" presName="parentRect" presStyleLbl="alignNode1" presStyleIdx="3" presStyleCnt="4" custScaleX="198147" custScaleY="169936" custLinFactX="98402" custLinFactNeighborX="100000" custLinFactNeighborY="-39261"/>
      <dgm:spPr/>
      <dgm:t>
        <a:bodyPr/>
        <a:lstStyle/>
        <a:p>
          <a:endParaRPr lang="ru-RU"/>
        </a:p>
      </dgm:t>
    </dgm:pt>
    <dgm:pt modelId="{F57D7E21-8A4E-484D-9B0F-7FA55639F79D}" type="pres">
      <dgm:prSet presAssocID="{EB6185C3-D55C-483C-B2E9-DB92EDC314C8}" presName="adorn" presStyleLbl="fgAccFollowNode1" presStyleIdx="3" presStyleCnt="4" custLinFactX="300000" custLinFactNeighborX="368150" custLinFactNeighborY="-3920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223384D-6C32-4A9A-8B57-5CF01860882F}" srcId="{4D212E46-67F5-4DB9-95A6-A5CA3C0E6960}" destId="{7C25F54D-7E46-4F00-BFFE-4DBD9EC2DB7C}" srcOrd="2" destOrd="0" parTransId="{C089B664-EB14-46EA-9B06-C75B2DAD2A36}" sibTransId="{02E3F860-AFF7-44EB-BD1F-04EE037B5389}"/>
    <dgm:cxn modelId="{5DDF33AD-A275-41BA-8975-6582D6E5EBD5}" type="presOf" srcId="{EB6185C3-D55C-483C-B2E9-DB92EDC314C8}" destId="{615BA530-E707-4E53-A79C-B79A2C18D731}" srcOrd="0" destOrd="0" presId="urn:microsoft.com/office/officeart/2005/8/layout/bList2"/>
    <dgm:cxn modelId="{9DDEBD9C-E813-445E-B569-F0A39CE872A4}" type="presOf" srcId="{A27A2097-4927-4AE8-821A-14A4094740B3}" destId="{FD808B67-DB90-4972-BB97-36E0BF127B96}" srcOrd="0" destOrd="0" presId="urn:microsoft.com/office/officeart/2005/8/layout/bList2"/>
    <dgm:cxn modelId="{FA575437-A2A6-4D00-9D1C-AE9A18A93F74}" type="presOf" srcId="{02E3F860-AFF7-44EB-BD1F-04EE037B5389}" destId="{9935A8DB-BDB1-4781-A208-9C5AE3B038D1}" srcOrd="0" destOrd="0" presId="urn:microsoft.com/office/officeart/2005/8/layout/bList2"/>
    <dgm:cxn modelId="{385E17F3-C928-44E2-800C-05B8C009CB21}" type="presOf" srcId="{2C6B90D6-94F0-421F-9333-B66564A814F5}" destId="{20943CA5-4892-448C-BF90-7F87BF6EE998}" srcOrd="0" destOrd="0" presId="urn:microsoft.com/office/officeart/2005/8/layout/bList2"/>
    <dgm:cxn modelId="{FAE03DB4-7DBB-4923-9821-6E36F29D69F9}" type="presOf" srcId="{5F42CFF6-E740-457C-80DF-1EB61F94C7DB}" destId="{57DB19CC-303E-455D-90DF-35F92E04EE5D}" srcOrd="0" destOrd="0" presId="urn:microsoft.com/office/officeart/2005/8/layout/bList2"/>
    <dgm:cxn modelId="{B0BED818-9735-4555-9480-084D963AFFA9}" type="presOf" srcId="{A27A2097-4927-4AE8-821A-14A4094740B3}" destId="{C5AB524A-968B-4B1A-8187-771CBFD9D724}" srcOrd="1" destOrd="0" presId="urn:microsoft.com/office/officeart/2005/8/layout/bList2"/>
    <dgm:cxn modelId="{FFCAC2DE-4A3E-4301-8A43-D1C97E31BF21}" type="presOf" srcId="{2C6B90D6-94F0-421F-9333-B66564A814F5}" destId="{688F7B0C-1F56-4B6C-995C-356D556D595C}" srcOrd="1" destOrd="0" presId="urn:microsoft.com/office/officeart/2005/8/layout/bList2"/>
    <dgm:cxn modelId="{BCE2B3E6-97F9-4D5F-A33A-698C66888B31}" srcId="{4D212E46-67F5-4DB9-95A6-A5CA3C0E6960}" destId="{A27A2097-4927-4AE8-821A-14A4094740B3}" srcOrd="1" destOrd="0" parTransId="{9A26520F-14B8-481C-8EE1-B9CA1D35D157}" sibTransId="{8408D49B-C658-4CA2-879D-694F0991B686}"/>
    <dgm:cxn modelId="{C78FEEEA-4D7C-4256-8A7B-607358B6AB4F}" type="presOf" srcId="{8408D49B-C658-4CA2-879D-694F0991B686}" destId="{AE4842D8-F48C-4AA5-9386-38A03CFB1021}" srcOrd="0" destOrd="0" presId="urn:microsoft.com/office/officeart/2005/8/layout/bList2"/>
    <dgm:cxn modelId="{0D154027-1CB6-4A3C-A1F2-4D94FE7DE2AF}" type="presOf" srcId="{7C25F54D-7E46-4F00-BFFE-4DBD9EC2DB7C}" destId="{4CA6B7CC-BA95-496E-ABEF-03091E4FCDD1}" srcOrd="0" destOrd="0" presId="urn:microsoft.com/office/officeart/2005/8/layout/bList2"/>
    <dgm:cxn modelId="{0ED77524-F946-47D0-A656-F23296E780CF}" type="presOf" srcId="{7C25F54D-7E46-4F00-BFFE-4DBD9EC2DB7C}" destId="{5CC9E7A6-2FA7-4B62-832B-8D4F7913B77E}" srcOrd="1" destOrd="0" presId="urn:microsoft.com/office/officeart/2005/8/layout/bList2"/>
    <dgm:cxn modelId="{ABF582F4-95B3-4B1C-8000-E07F79A7EA0F}" type="presOf" srcId="{EB6185C3-D55C-483C-B2E9-DB92EDC314C8}" destId="{8EEE2393-F43A-4307-8767-4634683AD6C8}" srcOrd="1" destOrd="0" presId="urn:microsoft.com/office/officeart/2005/8/layout/bList2"/>
    <dgm:cxn modelId="{C4A12E7F-5D68-461A-99F9-E3CBF609947C}" type="presOf" srcId="{4D212E46-67F5-4DB9-95A6-A5CA3C0E6960}" destId="{E876FF0D-E15E-40D4-9393-E88D3375CE6A}" srcOrd="0" destOrd="0" presId="urn:microsoft.com/office/officeart/2005/8/layout/bList2"/>
    <dgm:cxn modelId="{25ABDABE-58FF-4120-ADEA-5DCE15DF3C79}" srcId="{4D212E46-67F5-4DB9-95A6-A5CA3C0E6960}" destId="{EB6185C3-D55C-483C-B2E9-DB92EDC314C8}" srcOrd="3" destOrd="0" parTransId="{1C0A2A9D-8478-4B2C-B6DF-3ACDD5A6D428}" sibTransId="{C49AFB26-9383-498C-801B-5BC065A1C9F4}"/>
    <dgm:cxn modelId="{5181904D-979D-4BB6-8FBD-FA1EAB139A10}" srcId="{4D212E46-67F5-4DB9-95A6-A5CA3C0E6960}" destId="{2C6B90D6-94F0-421F-9333-B66564A814F5}" srcOrd="0" destOrd="0" parTransId="{B2434508-F4BE-4CA2-87F9-D3BCDE036979}" sibTransId="{5F42CFF6-E740-457C-80DF-1EB61F94C7DB}"/>
    <dgm:cxn modelId="{5244F22A-B685-4268-A9A4-0A226ACC1EE2}" type="presParOf" srcId="{E876FF0D-E15E-40D4-9393-E88D3375CE6A}" destId="{001D3060-9B0A-4D39-9450-FFACA5120A95}" srcOrd="0" destOrd="0" presId="urn:microsoft.com/office/officeart/2005/8/layout/bList2"/>
    <dgm:cxn modelId="{61FBD20D-C827-4B66-80C8-DF96563E2725}" type="presParOf" srcId="{001D3060-9B0A-4D39-9450-FFACA5120A95}" destId="{44593E15-1618-45BB-8EBD-F51D81DD1706}" srcOrd="0" destOrd="0" presId="urn:microsoft.com/office/officeart/2005/8/layout/bList2"/>
    <dgm:cxn modelId="{F55CC61B-79CA-4858-A6EB-1FC8F500F6C8}" type="presParOf" srcId="{001D3060-9B0A-4D39-9450-FFACA5120A95}" destId="{20943CA5-4892-448C-BF90-7F87BF6EE998}" srcOrd="1" destOrd="0" presId="urn:microsoft.com/office/officeart/2005/8/layout/bList2"/>
    <dgm:cxn modelId="{7640FD8B-5CD9-4872-A3CD-1A2D85B31059}" type="presParOf" srcId="{001D3060-9B0A-4D39-9450-FFACA5120A95}" destId="{688F7B0C-1F56-4B6C-995C-356D556D595C}" srcOrd="2" destOrd="0" presId="urn:microsoft.com/office/officeart/2005/8/layout/bList2"/>
    <dgm:cxn modelId="{34D34125-42A3-468E-9E42-67FF0DAF7F1B}" type="presParOf" srcId="{001D3060-9B0A-4D39-9450-FFACA5120A95}" destId="{0C53E6BC-7EBD-4FA3-BA4E-6FFB5971A363}" srcOrd="3" destOrd="0" presId="urn:microsoft.com/office/officeart/2005/8/layout/bList2"/>
    <dgm:cxn modelId="{AF1E7AEB-C198-4916-9B51-110831152D83}" type="presParOf" srcId="{E876FF0D-E15E-40D4-9393-E88D3375CE6A}" destId="{57DB19CC-303E-455D-90DF-35F92E04EE5D}" srcOrd="1" destOrd="0" presId="urn:microsoft.com/office/officeart/2005/8/layout/bList2"/>
    <dgm:cxn modelId="{12D196F8-2EF8-449E-99BB-C118C233CED5}" type="presParOf" srcId="{E876FF0D-E15E-40D4-9393-E88D3375CE6A}" destId="{277523F6-D804-44C4-AA23-F4BB1D8E8139}" srcOrd="2" destOrd="0" presId="urn:microsoft.com/office/officeart/2005/8/layout/bList2"/>
    <dgm:cxn modelId="{BEA44944-F620-4D72-8AA7-D5E3C7501BF5}" type="presParOf" srcId="{277523F6-D804-44C4-AA23-F4BB1D8E8139}" destId="{EA61B7CC-62A2-4AC8-9EEE-8A6644C3CE6B}" srcOrd="0" destOrd="0" presId="urn:microsoft.com/office/officeart/2005/8/layout/bList2"/>
    <dgm:cxn modelId="{6B189D64-90E1-45B0-A73E-59FCD44CAC5F}" type="presParOf" srcId="{277523F6-D804-44C4-AA23-F4BB1D8E8139}" destId="{FD808B67-DB90-4972-BB97-36E0BF127B96}" srcOrd="1" destOrd="0" presId="urn:microsoft.com/office/officeart/2005/8/layout/bList2"/>
    <dgm:cxn modelId="{4BB71808-D76D-4C8D-A328-C0E72BF3DE68}" type="presParOf" srcId="{277523F6-D804-44C4-AA23-F4BB1D8E8139}" destId="{C5AB524A-968B-4B1A-8187-771CBFD9D724}" srcOrd="2" destOrd="0" presId="urn:microsoft.com/office/officeart/2005/8/layout/bList2"/>
    <dgm:cxn modelId="{59D4A8F8-C097-4D1B-A498-F09145B90801}" type="presParOf" srcId="{277523F6-D804-44C4-AA23-F4BB1D8E8139}" destId="{9EBE7E30-080D-498C-9BF6-D0FE7B318B44}" srcOrd="3" destOrd="0" presId="urn:microsoft.com/office/officeart/2005/8/layout/bList2"/>
    <dgm:cxn modelId="{0DD3BC56-4476-4C26-886B-50C87E118290}" type="presParOf" srcId="{E876FF0D-E15E-40D4-9393-E88D3375CE6A}" destId="{AE4842D8-F48C-4AA5-9386-38A03CFB1021}" srcOrd="3" destOrd="0" presId="urn:microsoft.com/office/officeart/2005/8/layout/bList2"/>
    <dgm:cxn modelId="{DEA82C5F-CD44-4E72-9151-098FB7CC6974}" type="presParOf" srcId="{E876FF0D-E15E-40D4-9393-E88D3375CE6A}" destId="{F0936FDE-C2A4-4A77-A915-5DCCC6FDEC23}" srcOrd="4" destOrd="0" presId="urn:microsoft.com/office/officeart/2005/8/layout/bList2"/>
    <dgm:cxn modelId="{1BB600E1-1920-4544-A3D6-B4DCD56DD654}" type="presParOf" srcId="{F0936FDE-C2A4-4A77-A915-5DCCC6FDEC23}" destId="{B578D246-6383-474E-9B11-F3243360E795}" srcOrd="0" destOrd="0" presId="urn:microsoft.com/office/officeart/2005/8/layout/bList2"/>
    <dgm:cxn modelId="{E4664F0F-D36B-469D-A0DF-BAE1F71CA544}" type="presParOf" srcId="{F0936FDE-C2A4-4A77-A915-5DCCC6FDEC23}" destId="{4CA6B7CC-BA95-496E-ABEF-03091E4FCDD1}" srcOrd="1" destOrd="0" presId="urn:microsoft.com/office/officeart/2005/8/layout/bList2"/>
    <dgm:cxn modelId="{97602E46-58AC-4F46-9BE0-79A8796A32B6}" type="presParOf" srcId="{F0936FDE-C2A4-4A77-A915-5DCCC6FDEC23}" destId="{5CC9E7A6-2FA7-4B62-832B-8D4F7913B77E}" srcOrd="2" destOrd="0" presId="urn:microsoft.com/office/officeart/2005/8/layout/bList2"/>
    <dgm:cxn modelId="{8FBDBE01-7E7F-469D-9104-B23D6F0D4481}" type="presParOf" srcId="{F0936FDE-C2A4-4A77-A915-5DCCC6FDEC23}" destId="{5653CE64-AEF3-4952-B669-2713CFAD3322}" srcOrd="3" destOrd="0" presId="urn:microsoft.com/office/officeart/2005/8/layout/bList2"/>
    <dgm:cxn modelId="{4BD1C08E-B9EB-4934-8333-A84E79B6C255}" type="presParOf" srcId="{E876FF0D-E15E-40D4-9393-E88D3375CE6A}" destId="{9935A8DB-BDB1-4781-A208-9C5AE3B038D1}" srcOrd="5" destOrd="0" presId="urn:microsoft.com/office/officeart/2005/8/layout/bList2"/>
    <dgm:cxn modelId="{1DE3F825-D3CE-4E32-A3B6-EB46503F6E0F}" type="presParOf" srcId="{E876FF0D-E15E-40D4-9393-E88D3375CE6A}" destId="{4D20BEC6-C574-46AE-A7E8-DBE132418D18}" srcOrd="6" destOrd="0" presId="urn:microsoft.com/office/officeart/2005/8/layout/bList2"/>
    <dgm:cxn modelId="{56F4ACE0-E334-44CA-98AB-99703E90B9C7}" type="presParOf" srcId="{4D20BEC6-C574-46AE-A7E8-DBE132418D18}" destId="{81CF5F25-7FA0-46FD-ADA7-F5A079528CB7}" srcOrd="0" destOrd="0" presId="urn:microsoft.com/office/officeart/2005/8/layout/bList2"/>
    <dgm:cxn modelId="{D0B97DA2-76C0-4E29-855B-FBA98DF92873}" type="presParOf" srcId="{4D20BEC6-C574-46AE-A7E8-DBE132418D18}" destId="{615BA530-E707-4E53-A79C-B79A2C18D731}" srcOrd="1" destOrd="0" presId="urn:microsoft.com/office/officeart/2005/8/layout/bList2"/>
    <dgm:cxn modelId="{437CD1D1-7537-4D19-87E9-A8613638358B}" type="presParOf" srcId="{4D20BEC6-C574-46AE-A7E8-DBE132418D18}" destId="{8EEE2393-F43A-4307-8767-4634683AD6C8}" srcOrd="2" destOrd="0" presId="urn:microsoft.com/office/officeart/2005/8/layout/bList2"/>
    <dgm:cxn modelId="{0298A59D-1664-4EA6-BE6B-94FD4C392EF7}" type="presParOf" srcId="{4D20BEC6-C574-46AE-A7E8-DBE132418D18}" destId="{F57D7E21-8A4E-484D-9B0F-7FA55639F79D}" srcOrd="3" destOrd="0" presId="urn:microsoft.com/office/officeart/2005/8/layout/bList2"/>
  </dgm:cxnLst>
  <dgm:bg>
    <a:blipFill dpi="0" rotWithShape="1">
      <a:blip xmlns:r="http://schemas.openxmlformats.org/officeDocument/2006/relationships" r:embed="rId5"/>
      <a:srcRect/>
      <a:stretch>
        <a:fillRect/>
      </a:stretch>
    </a:blipFill>
  </dgm:bg>
  <dgm:whole>
    <a:ln w="1270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93E15-1618-45BB-8EBD-F51D81DD1706}">
      <dsp:nvSpPr>
        <dsp:cNvPr id="0" name=""/>
        <dsp:cNvSpPr/>
      </dsp:nvSpPr>
      <dsp:spPr>
        <a:xfrm>
          <a:off x="292366" y="472415"/>
          <a:ext cx="1852202" cy="153719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F7B0C-1F56-4B6C-995C-356D556D595C}">
      <dsp:nvSpPr>
        <dsp:cNvPr id="0" name=""/>
        <dsp:cNvSpPr/>
      </dsp:nvSpPr>
      <dsp:spPr>
        <a:xfrm>
          <a:off x="180975" y="2104416"/>
          <a:ext cx="3228759" cy="8134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СЕЛЬСКОХОЗЯЙСТВЕННЫЕ ОРГАНИЗАЦИИ – 731</a:t>
          </a:r>
          <a:endParaRPr lang="ru-RU" sz="12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975" y="2104416"/>
        <a:ext cx="2273774" cy="813437"/>
      </dsp:txXfrm>
    </dsp:sp>
    <dsp:sp modelId="{0C53E6BC-7EBD-4FA3-BA4E-6FFB5971A363}">
      <dsp:nvSpPr>
        <dsp:cNvPr id="0" name=""/>
        <dsp:cNvSpPr/>
      </dsp:nvSpPr>
      <dsp:spPr>
        <a:xfrm>
          <a:off x="2548886" y="2237703"/>
          <a:ext cx="648270" cy="6482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1B7CC-62A2-4AC8-9EEE-8A6644C3CE6B}">
      <dsp:nvSpPr>
        <dsp:cNvPr id="0" name=""/>
        <dsp:cNvSpPr/>
      </dsp:nvSpPr>
      <dsp:spPr>
        <a:xfrm>
          <a:off x="6304468" y="508205"/>
          <a:ext cx="1962000" cy="14574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B524A-968B-4B1A-8187-771CBFD9D724}">
      <dsp:nvSpPr>
        <dsp:cNvPr id="0" name=""/>
        <dsp:cNvSpPr/>
      </dsp:nvSpPr>
      <dsp:spPr>
        <a:xfrm>
          <a:off x="2448701" y="3587442"/>
          <a:ext cx="3712665" cy="8335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/>
            </a:rPr>
            <a:t>ЛИЧНЫЕ ПОДСОБНЫЕ И ДРУГИЕ ИНДИВИДУАЛЬНЫЕ ХОЗЯЙСТВА ГРАЖДАН – 448 ТЫС.</a:t>
          </a:r>
          <a:endParaRPr lang="ru-RU" sz="1200" b="0" kern="1200" dirty="0">
            <a:effectLst/>
          </a:endParaRPr>
        </a:p>
      </dsp:txBody>
      <dsp:txXfrm>
        <a:off x="2448701" y="3587442"/>
        <a:ext cx="2614553" cy="833550"/>
      </dsp:txXfrm>
    </dsp:sp>
    <dsp:sp modelId="{9EBE7E30-080D-498C-9BF6-D0FE7B318B44}">
      <dsp:nvSpPr>
        <dsp:cNvPr id="0" name=""/>
        <dsp:cNvSpPr/>
      </dsp:nvSpPr>
      <dsp:spPr>
        <a:xfrm>
          <a:off x="5457187" y="3715038"/>
          <a:ext cx="648270" cy="64827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8D246-6383-474E-9B11-F3243360E795}">
      <dsp:nvSpPr>
        <dsp:cNvPr id="0" name=""/>
        <dsp:cNvSpPr/>
      </dsp:nvSpPr>
      <dsp:spPr>
        <a:xfrm>
          <a:off x="9237033" y="1852401"/>
          <a:ext cx="1852202" cy="150452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9E7A6-2FA7-4B62-832B-8D4F7913B77E}">
      <dsp:nvSpPr>
        <dsp:cNvPr id="0" name=""/>
        <dsp:cNvSpPr/>
      </dsp:nvSpPr>
      <dsp:spPr>
        <a:xfrm>
          <a:off x="5492018" y="2060947"/>
          <a:ext cx="3586882" cy="70994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/>
            </a:rPr>
            <a:t>КРЕСТЬЯНСКИЕ (ФЕРМЕРСКИЕ) ХОЗЯЙСТВА И ИНДИВИДУАЛЬНЫЕ ПРЕДПРИНИМАТЕЛИ –1242</a:t>
          </a:r>
          <a:endParaRPr lang="ru-RU" sz="1200" b="0" kern="1200" dirty="0">
            <a:effectLst/>
          </a:endParaRPr>
        </a:p>
      </dsp:txBody>
      <dsp:txXfrm>
        <a:off x="5492018" y="2060947"/>
        <a:ext cx="2525973" cy="709947"/>
      </dsp:txXfrm>
    </dsp:sp>
    <dsp:sp modelId="{5653CE64-AEF3-4952-B669-2713CFAD3322}">
      <dsp:nvSpPr>
        <dsp:cNvPr id="0" name=""/>
        <dsp:cNvSpPr/>
      </dsp:nvSpPr>
      <dsp:spPr>
        <a:xfrm>
          <a:off x="8291160" y="2136515"/>
          <a:ext cx="648270" cy="64827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F5F25-7FA0-46FD-ADA7-F5A079528CB7}">
      <dsp:nvSpPr>
        <dsp:cNvPr id="0" name=""/>
        <dsp:cNvSpPr/>
      </dsp:nvSpPr>
      <dsp:spPr>
        <a:xfrm>
          <a:off x="3563255" y="2202424"/>
          <a:ext cx="1852202" cy="13086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E2393-F43A-4307-8767-4634683AD6C8}">
      <dsp:nvSpPr>
        <dsp:cNvPr id="0" name=""/>
        <dsp:cNvSpPr/>
      </dsp:nvSpPr>
      <dsp:spPr>
        <a:xfrm>
          <a:off x="7502972" y="3429198"/>
          <a:ext cx="3670083" cy="1010321"/>
        </a:xfrm>
        <a:prstGeom prst="rect">
          <a:avLst/>
        </a:prstGeom>
        <a:solidFill>
          <a:schemeClr val="accent6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/>
            </a:rPr>
            <a:t>САДОВОДЧЕСКИЕ, ОГОРОДНИЧЕСКИЕ И ДАЧНЫЕ НЕКОММЕРЧЕСКИЕ ОБЪЕДИНЕНИЯ ГРАЖДАН– 1794</a:t>
          </a:r>
          <a:endParaRPr lang="ru-RU" sz="1200" b="0" kern="1200" dirty="0">
            <a:effectLst/>
          </a:endParaRPr>
        </a:p>
      </dsp:txBody>
      <dsp:txXfrm>
        <a:off x="7502972" y="3429198"/>
        <a:ext cx="2584565" cy="1010321"/>
      </dsp:txXfrm>
    </dsp:sp>
    <dsp:sp modelId="{F57D7E21-8A4E-484D-9B0F-7FA55639F79D}">
      <dsp:nvSpPr>
        <dsp:cNvPr id="0" name=""/>
        <dsp:cNvSpPr/>
      </dsp:nvSpPr>
      <dsp:spPr>
        <a:xfrm>
          <a:off x="10425292" y="3710774"/>
          <a:ext cx="648270" cy="64827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14.09.2021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915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420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755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96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73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15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6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72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28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97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539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370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55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eg"/><Relationship Id="rId3" Type="http://schemas.openxmlformats.org/officeDocument/2006/relationships/image" Target="../media/image42.pn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g"/><Relationship Id="rId11" Type="http://schemas.openxmlformats.org/officeDocument/2006/relationships/image" Target="../media/image48.jpeg"/><Relationship Id="rId5" Type="http://schemas.openxmlformats.org/officeDocument/2006/relationships/image" Target="../media/image14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3" Type="http://schemas.openxmlformats.org/officeDocument/2006/relationships/image" Target="../media/image53.jpg"/><Relationship Id="rId7" Type="http://schemas.openxmlformats.org/officeDocument/2006/relationships/image" Target="../media/image3.png"/><Relationship Id="rId12" Type="http://schemas.openxmlformats.org/officeDocument/2006/relationships/image" Target="../media/image60.jpg"/><Relationship Id="rId17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11" Type="http://schemas.openxmlformats.org/officeDocument/2006/relationships/image" Target="../media/image59.jpg"/><Relationship Id="rId5" Type="http://schemas.openxmlformats.org/officeDocument/2006/relationships/image" Target="../media/image55.jp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19" Type="http://schemas.openxmlformats.org/officeDocument/2006/relationships/image" Target="../media/image67.jpg"/><Relationship Id="rId4" Type="http://schemas.openxmlformats.org/officeDocument/2006/relationships/image" Target="../media/image54.jpg"/><Relationship Id="rId9" Type="http://schemas.openxmlformats.org/officeDocument/2006/relationships/image" Target="../media/image57.png"/><Relationship Id="rId14" Type="http://schemas.openxmlformats.org/officeDocument/2006/relationships/image" Target="../media/image6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5.png"/><Relationship Id="rId5" Type="http://schemas.openxmlformats.org/officeDocument/2006/relationships/diagramData" Target="../diagrams/data1.xml"/><Relationship Id="rId10" Type="http://schemas.openxmlformats.org/officeDocument/2006/relationships/image" Target="../media/image24.jpg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1" y="0"/>
            <a:ext cx="771525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2" y="645891"/>
            <a:ext cx="7649164" cy="62121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3519" r="10752" b="13493"/>
          <a:stretch/>
        </p:blipFill>
        <p:spPr bwMode="auto">
          <a:xfrm>
            <a:off x="3610100" y="0"/>
            <a:ext cx="8581900" cy="373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Блок-схема: ручной ввод 6"/>
          <p:cNvSpPr/>
          <p:nvPr/>
        </p:nvSpPr>
        <p:spPr>
          <a:xfrm rot="16200000" flipH="1">
            <a:off x="7555969" y="2243874"/>
            <a:ext cx="1620000" cy="76320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6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469 h 10000"/>
              <a:gd name="connsiteX0" fmla="*/ 0 w 10000"/>
              <a:gd name="connsiteY0" fmla="*/ 1551 h 10082"/>
              <a:gd name="connsiteX1" fmla="*/ 10000 w 10000"/>
              <a:gd name="connsiteY1" fmla="*/ 0 h 10082"/>
              <a:gd name="connsiteX2" fmla="*/ 10000 w 10000"/>
              <a:gd name="connsiteY2" fmla="*/ 10082 h 10082"/>
              <a:gd name="connsiteX3" fmla="*/ 0 w 10000"/>
              <a:gd name="connsiteY3" fmla="*/ 10082 h 10082"/>
              <a:gd name="connsiteX4" fmla="*/ 0 w 10000"/>
              <a:gd name="connsiteY4" fmla="*/ 1551 h 10082"/>
              <a:gd name="connsiteX0" fmla="*/ 0 w 10000"/>
              <a:gd name="connsiteY0" fmla="*/ 1612 h 10143"/>
              <a:gd name="connsiteX1" fmla="*/ 10000 w 10000"/>
              <a:gd name="connsiteY1" fmla="*/ 0 h 10143"/>
              <a:gd name="connsiteX2" fmla="*/ 10000 w 10000"/>
              <a:gd name="connsiteY2" fmla="*/ 10143 h 10143"/>
              <a:gd name="connsiteX3" fmla="*/ 0 w 10000"/>
              <a:gd name="connsiteY3" fmla="*/ 10143 h 10143"/>
              <a:gd name="connsiteX4" fmla="*/ 0 w 10000"/>
              <a:gd name="connsiteY4" fmla="*/ 1612 h 10143"/>
              <a:gd name="connsiteX0" fmla="*/ 60 w 10000"/>
              <a:gd name="connsiteY0" fmla="*/ 508 h 10143"/>
              <a:gd name="connsiteX1" fmla="*/ 10000 w 10000"/>
              <a:gd name="connsiteY1" fmla="*/ 0 h 10143"/>
              <a:gd name="connsiteX2" fmla="*/ 10000 w 10000"/>
              <a:gd name="connsiteY2" fmla="*/ 10143 h 10143"/>
              <a:gd name="connsiteX3" fmla="*/ 0 w 10000"/>
              <a:gd name="connsiteY3" fmla="*/ 10143 h 10143"/>
              <a:gd name="connsiteX4" fmla="*/ 60 w 10000"/>
              <a:gd name="connsiteY4" fmla="*/ 508 h 10143"/>
              <a:gd name="connsiteX0" fmla="*/ 60 w 10120"/>
              <a:gd name="connsiteY0" fmla="*/ 0 h 9635"/>
              <a:gd name="connsiteX1" fmla="*/ 10120 w 10120"/>
              <a:gd name="connsiteY1" fmla="*/ 1665 h 9635"/>
              <a:gd name="connsiteX2" fmla="*/ 10000 w 10120"/>
              <a:gd name="connsiteY2" fmla="*/ 9635 h 9635"/>
              <a:gd name="connsiteX3" fmla="*/ 0 w 10120"/>
              <a:gd name="connsiteY3" fmla="*/ 9635 h 9635"/>
              <a:gd name="connsiteX4" fmla="*/ 60 w 10120"/>
              <a:gd name="connsiteY4" fmla="*/ 0 h 9635"/>
              <a:gd name="connsiteX0" fmla="*/ 59 w 9881"/>
              <a:gd name="connsiteY0" fmla="*/ 0 h 10000"/>
              <a:gd name="connsiteX1" fmla="*/ 9881 w 9881"/>
              <a:gd name="connsiteY1" fmla="*/ 1143 h 10000"/>
              <a:gd name="connsiteX2" fmla="*/ 9881 w 9881"/>
              <a:gd name="connsiteY2" fmla="*/ 10000 h 10000"/>
              <a:gd name="connsiteX3" fmla="*/ 0 w 9881"/>
              <a:gd name="connsiteY3" fmla="*/ 10000 h 10000"/>
              <a:gd name="connsiteX4" fmla="*/ 59 w 988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" h="10000">
                <a:moveTo>
                  <a:pt x="59" y="0"/>
                </a:moveTo>
                <a:lnTo>
                  <a:pt x="9881" y="1143"/>
                </a:lnTo>
                <a:lnTo>
                  <a:pt x="9881" y="10000"/>
                </a:lnTo>
                <a:lnTo>
                  <a:pt x="0" y="10000"/>
                </a:lnTo>
                <a:cubicBezTo>
                  <a:pt x="20" y="6666"/>
                  <a:pt x="40" y="3334"/>
                  <a:pt x="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Блок-схема: ручной ввод 6"/>
          <p:cNvSpPr/>
          <p:nvPr/>
        </p:nvSpPr>
        <p:spPr>
          <a:xfrm rot="16200000" flipH="1">
            <a:off x="6614756" y="-286299"/>
            <a:ext cx="1836655" cy="93178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6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469 h 10000"/>
              <a:gd name="connsiteX0" fmla="*/ 0 w 10000"/>
              <a:gd name="connsiteY0" fmla="*/ 1551 h 10082"/>
              <a:gd name="connsiteX1" fmla="*/ 10000 w 10000"/>
              <a:gd name="connsiteY1" fmla="*/ 0 h 10082"/>
              <a:gd name="connsiteX2" fmla="*/ 10000 w 10000"/>
              <a:gd name="connsiteY2" fmla="*/ 10082 h 10082"/>
              <a:gd name="connsiteX3" fmla="*/ 0 w 10000"/>
              <a:gd name="connsiteY3" fmla="*/ 10082 h 10082"/>
              <a:gd name="connsiteX4" fmla="*/ 0 w 10000"/>
              <a:gd name="connsiteY4" fmla="*/ 1551 h 10082"/>
              <a:gd name="connsiteX0" fmla="*/ 0 w 10000"/>
              <a:gd name="connsiteY0" fmla="*/ 1612 h 10143"/>
              <a:gd name="connsiteX1" fmla="*/ 10000 w 10000"/>
              <a:gd name="connsiteY1" fmla="*/ 0 h 10143"/>
              <a:gd name="connsiteX2" fmla="*/ 10000 w 10000"/>
              <a:gd name="connsiteY2" fmla="*/ 10143 h 10143"/>
              <a:gd name="connsiteX3" fmla="*/ 0 w 10000"/>
              <a:gd name="connsiteY3" fmla="*/ 10143 h 10143"/>
              <a:gd name="connsiteX4" fmla="*/ 0 w 10000"/>
              <a:gd name="connsiteY4" fmla="*/ 1612 h 10143"/>
              <a:gd name="connsiteX0" fmla="*/ 60 w 10000"/>
              <a:gd name="connsiteY0" fmla="*/ 508 h 10143"/>
              <a:gd name="connsiteX1" fmla="*/ 10000 w 10000"/>
              <a:gd name="connsiteY1" fmla="*/ 0 h 10143"/>
              <a:gd name="connsiteX2" fmla="*/ 10000 w 10000"/>
              <a:gd name="connsiteY2" fmla="*/ 10143 h 10143"/>
              <a:gd name="connsiteX3" fmla="*/ 0 w 10000"/>
              <a:gd name="connsiteY3" fmla="*/ 10143 h 10143"/>
              <a:gd name="connsiteX4" fmla="*/ 60 w 10000"/>
              <a:gd name="connsiteY4" fmla="*/ 508 h 10143"/>
              <a:gd name="connsiteX0" fmla="*/ 60 w 10120"/>
              <a:gd name="connsiteY0" fmla="*/ 0 h 9635"/>
              <a:gd name="connsiteX1" fmla="*/ 10120 w 10120"/>
              <a:gd name="connsiteY1" fmla="*/ 1665 h 9635"/>
              <a:gd name="connsiteX2" fmla="*/ 10000 w 10120"/>
              <a:gd name="connsiteY2" fmla="*/ 9635 h 9635"/>
              <a:gd name="connsiteX3" fmla="*/ 0 w 10120"/>
              <a:gd name="connsiteY3" fmla="*/ 9635 h 9635"/>
              <a:gd name="connsiteX4" fmla="*/ 60 w 10120"/>
              <a:gd name="connsiteY4" fmla="*/ 0 h 9635"/>
              <a:gd name="connsiteX0" fmla="*/ 59 w 9881"/>
              <a:gd name="connsiteY0" fmla="*/ 0 h 10000"/>
              <a:gd name="connsiteX1" fmla="*/ 9881 w 9881"/>
              <a:gd name="connsiteY1" fmla="*/ 1143 h 10000"/>
              <a:gd name="connsiteX2" fmla="*/ 9881 w 9881"/>
              <a:gd name="connsiteY2" fmla="*/ 10000 h 10000"/>
              <a:gd name="connsiteX3" fmla="*/ 0 w 9881"/>
              <a:gd name="connsiteY3" fmla="*/ 10000 h 10000"/>
              <a:gd name="connsiteX4" fmla="*/ 59 w 9881"/>
              <a:gd name="connsiteY4" fmla="*/ 0 h 10000"/>
              <a:gd name="connsiteX0" fmla="*/ 105 w 10000"/>
              <a:gd name="connsiteY0" fmla="*/ 0 h 10075"/>
              <a:gd name="connsiteX1" fmla="*/ 10000 w 10000"/>
              <a:gd name="connsiteY1" fmla="*/ 1218 h 10075"/>
              <a:gd name="connsiteX2" fmla="*/ 10000 w 10000"/>
              <a:gd name="connsiteY2" fmla="*/ 10075 h 10075"/>
              <a:gd name="connsiteX3" fmla="*/ 0 w 10000"/>
              <a:gd name="connsiteY3" fmla="*/ 10075 h 10075"/>
              <a:gd name="connsiteX4" fmla="*/ 105 w 10000"/>
              <a:gd name="connsiteY4" fmla="*/ 0 h 10075"/>
              <a:gd name="connsiteX0" fmla="*/ 105 w 10112"/>
              <a:gd name="connsiteY0" fmla="*/ 0 h 10075"/>
              <a:gd name="connsiteX1" fmla="*/ 10112 w 10112"/>
              <a:gd name="connsiteY1" fmla="*/ 1240 h 10075"/>
              <a:gd name="connsiteX2" fmla="*/ 10000 w 10112"/>
              <a:gd name="connsiteY2" fmla="*/ 10075 h 10075"/>
              <a:gd name="connsiteX3" fmla="*/ 0 w 10112"/>
              <a:gd name="connsiteY3" fmla="*/ 10075 h 10075"/>
              <a:gd name="connsiteX4" fmla="*/ 105 w 10112"/>
              <a:gd name="connsiteY4" fmla="*/ 0 h 10075"/>
              <a:gd name="connsiteX0" fmla="*/ 105 w 10001"/>
              <a:gd name="connsiteY0" fmla="*/ 0 h 10075"/>
              <a:gd name="connsiteX1" fmla="*/ 9286 w 10001"/>
              <a:gd name="connsiteY1" fmla="*/ 1173 h 10075"/>
              <a:gd name="connsiteX2" fmla="*/ 10000 w 10001"/>
              <a:gd name="connsiteY2" fmla="*/ 10075 h 10075"/>
              <a:gd name="connsiteX3" fmla="*/ 0 w 10001"/>
              <a:gd name="connsiteY3" fmla="*/ 10075 h 10075"/>
              <a:gd name="connsiteX4" fmla="*/ 105 w 10001"/>
              <a:gd name="connsiteY4" fmla="*/ 0 h 10075"/>
              <a:gd name="connsiteX0" fmla="*/ 105 w 10004"/>
              <a:gd name="connsiteY0" fmla="*/ 0 h 10075"/>
              <a:gd name="connsiteX1" fmla="*/ 9867 w 10004"/>
              <a:gd name="connsiteY1" fmla="*/ 1177 h 10075"/>
              <a:gd name="connsiteX2" fmla="*/ 10000 w 10004"/>
              <a:gd name="connsiteY2" fmla="*/ 10075 h 10075"/>
              <a:gd name="connsiteX3" fmla="*/ 0 w 10004"/>
              <a:gd name="connsiteY3" fmla="*/ 10075 h 10075"/>
              <a:gd name="connsiteX4" fmla="*/ 105 w 10004"/>
              <a:gd name="connsiteY4" fmla="*/ 0 h 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4" h="10075">
                <a:moveTo>
                  <a:pt x="105" y="0"/>
                </a:moveTo>
                <a:lnTo>
                  <a:pt x="9867" y="1177"/>
                </a:lnTo>
                <a:cubicBezTo>
                  <a:pt x="9830" y="4122"/>
                  <a:pt x="10037" y="7130"/>
                  <a:pt x="10000" y="10075"/>
                </a:cubicBezTo>
                <a:lnTo>
                  <a:pt x="0" y="10075"/>
                </a:lnTo>
                <a:cubicBezTo>
                  <a:pt x="20" y="6741"/>
                  <a:pt x="85" y="3334"/>
                  <a:pt x="10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610099" y="3386778"/>
            <a:ext cx="8128657" cy="2907463"/>
          </a:xfrm>
        </p:spPr>
        <p:txBody>
          <a:bodyPr/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b="0" dirty="0" smtClean="0"/>
              <a:t>О </a:t>
            </a:r>
            <a:r>
              <a:rPr lang="ru-RU" sz="2800" b="0" dirty="0" smtClean="0"/>
              <a:t>проведени</a:t>
            </a:r>
            <a:r>
              <a:rPr lang="ru-RU" sz="2800" b="0" dirty="0"/>
              <a:t>и</a:t>
            </a:r>
            <a:r>
              <a:rPr lang="ru-RU" sz="2800" b="0" dirty="0" smtClean="0"/>
              <a:t> </a:t>
            </a:r>
            <a:r>
              <a:rPr lang="ru-RU" sz="2800" b="0" dirty="0">
                <a:ea typeface="Times New Roman" panose="02020603050405020304" pitchFamily="18" charset="0"/>
              </a:rPr>
              <a:t>сельскохозяйственной </a:t>
            </a:r>
            <a:r>
              <a:rPr lang="ru-RU" sz="2800" b="0" dirty="0" err="1">
                <a:ea typeface="Times New Roman" panose="02020603050405020304" pitchFamily="18" charset="0"/>
              </a:rPr>
              <a:t>микропереписи</a:t>
            </a:r>
            <a:r>
              <a:rPr lang="ru-RU" sz="2800" b="0" dirty="0">
                <a:ea typeface="Times New Roman" panose="02020603050405020304" pitchFamily="18" charset="0"/>
              </a:rPr>
              <a:t> 2021 года </a:t>
            </a:r>
            <a:r>
              <a:rPr lang="ru-RU" sz="2800" b="0" dirty="0" smtClean="0">
                <a:ea typeface="Times New Roman" panose="02020603050405020304" pitchFamily="18" charset="0"/>
              </a:rPr>
              <a:t>на </a:t>
            </a:r>
            <a:r>
              <a:rPr lang="ru-RU" sz="2800" b="0" dirty="0">
                <a:ea typeface="Times New Roman" panose="02020603050405020304" pitchFamily="18" charset="0"/>
              </a:rPr>
              <a:t>территории Нижегородской области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490298" y="5476252"/>
            <a:ext cx="4652754" cy="1775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Е.В. Груздева -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Временно исполняющий обязанности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руководителя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Территориального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органа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Федеральной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службы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государственной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статистики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по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Нижегородской области</a:t>
            </a:r>
          </a:p>
          <a:p>
            <a:endParaRPr lang="ru-RU" dirty="0"/>
          </a:p>
        </p:txBody>
      </p:sp>
      <p:sp>
        <p:nvSpPr>
          <p:cNvPr id="7" name="Блок-схема: ручной ввод 6"/>
          <p:cNvSpPr/>
          <p:nvPr/>
        </p:nvSpPr>
        <p:spPr>
          <a:xfrm rot="5400000">
            <a:off x="1902002" y="-1920419"/>
            <a:ext cx="1186287" cy="49902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6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469 h 10000"/>
              <a:gd name="connsiteX0" fmla="*/ 0 w 10000"/>
              <a:gd name="connsiteY0" fmla="*/ 1551 h 10082"/>
              <a:gd name="connsiteX1" fmla="*/ 10000 w 10000"/>
              <a:gd name="connsiteY1" fmla="*/ 0 h 10082"/>
              <a:gd name="connsiteX2" fmla="*/ 10000 w 10000"/>
              <a:gd name="connsiteY2" fmla="*/ 10082 h 10082"/>
              <a:gd name="connsiteX3" fmla="*/ 0 w 10000"/>
              <a:gd name="connsiteY3" fmla="*/ 10082 h 10082"/>
              <a:gd name="connsiteX4" fmla="*/ 0 w 10000"/>
              <a:gd name="connsiteY4" fmla="*/ 1551 h 10082"/>
              <a:gd name="connsiteX0" fmla="*/ 0 w 10000"/>
              <a:gd name="connsiteY0" fmla="*/ 1612 h 10143"/>
              <a:gd name="connsiteX1" fmla="*/ 10000 w 10000"/>
              <a:gd name="connsiteY1" fmla="*/ 0 h 10143"/>
              <a:gd name="connsiteX2" fmla="*/ 10000 w 10000"/>
              <a:gd name="connsiteY2" fmla="*/ 10143 h 10143"/>
              <a:gd name="connsiteX3" fmla="*/ 0 w 10000"/>
              <a:gd name="connsiteY3" fmla="*/ 10143 h 10143"/>
              <a:gd name="connsiteX4" fmla="*/ 0 w 10000"/>
              <a:gd name="connsiteY4" fmla="*/ 1612 h 1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43">
                <a:moveTo>
                  <a:pt x="0" y="1612"/>
                </a:moveTo>
                <a:lnTo>
                  <a:pt x="10000" y="0"/>
                </a:lnTo>
                <a:lnTo>
                  <a:pt x="10000" y="10143"/>
                </a:lnTo>
                <a:lnTo>
                  <a:pt x="0" y="10143"/>
                </a:lnTo>
                <a:lnTo>
                  <a:pt x="0" y="161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10800000" flipH="1">
            <a:off x="1554215" y="1151997"/>
            <a:ext cx="4525571" cy="1797382"/>
          </a:xfrm>
          <a:custGeom>
            <a:avLst/>
            <a:gdLst>
              <a:gd name="connsiteX0" fmla="*/ 0 w 4408097"/>
              <a:gd name="connsiteY0" fmla="*/ 1780981 h 1780981"/>
              <a:gd name="connsiteX1" fmla="*/ 1049105 w 4408097"/>
              <a:gd name="connsiteY1" fmla="*/ 0 h 1780981"/>
              <a:gd name="connsiteX2" fmla="*/ 4408097 w 4408097"/>
              <a:gd name="connsiteY2" fmla="*/ 0 h 1780981"/>
              <a:gd name="connsiteX3" fmla="*/ 3358992 w 4408097"/>
              <a:gd name="connsiteY3" fmla="*/ 1780981 h 1780981"/>
              <a:gd name="connsiteX4" fmla="*/ 0 w 4408097"/>
              <a:gd name="connsiteY4" fmla="*/ 1780981 h 1780981"/>
              <a:gd name="connsiteX0" fmla="*/ 0 w 4440901"/>
              <a:gd name="connsiteY0" fmla="*/ 1780981 h 1780981"/>
              <a:gd name="connsiteX1" fmla="*/ 1049105 w 4440901"/>
              <a:gd name="connsiteY1" fmla="*/ 0 h 1780981"/>
              <a:gd name="connsiteX2" fmla="*/ 4440901 w 4440901"/>
              <a:gd name="connsiteY2" fmla="*/ 0 h 1780981"/>
              <a:gd name="connsiteX3" fmla="*/ 3358992 w 4440901"/>
              <a:gd name="connsiteY3" fmla="*/ 1780981 h 1780981"/>
              <a:gd name="connsiteX4" fmla="*/ 0 w 4440901"/>
              <a:gd name="connsiteY4" fmla="*/ 1780981 h 1780981"/>
              <a:gd name="connsiteX0" fmla="*/ 0 w 4440901"/>
              <a:gd name="connsiteY0" fmla="*/ 1797382 h 1797382"/>
              <a:gd name="connsiteX1" fmla="*/ 1122913 w 4440901"/>
              <a:gd name="connsiteY1" fmla="*/ 0 h 1797382"/>
              <a:gd name="connsiteX2" fmla="*/ 4440901 w 4440901"/>
              <a:gd name="connsiteY2" fmla="*/ 16401 h 1797382"/>
              <a:gd name="connsiteX3" fmla="*/ 3358992 w 4440901"/>
              <a:gd name="connsiteY3" fmla="*/ 1797382 h 1797382"/>
              <a:gd name="connsiteX4" fmla="*/ 0 w 4440901"/>
              <a:gd name="connsiteY4" fmla="*/ 1797382 h 1797382"/>
              <a:gd name="connsiteX0" fmla="*/ 0 w 4440901"/>
              <a:gd name="connsiteY0" fmla="*/ 1797382 h 1797390"/>
              <a:gd name="connsiteX1" fmla="*/ 1122913 w 4440901"/>
              <a:gd name="connsiteY1" fmla="*/ 0 h 1797390"/>
              <a:gd name="connsiteX2" fmla="*/ 4440901 w 4440901"/>
              <a:gd name="connsiteY2" fmla="*/ 16401 h 1797390"/>
              <a:gd name="connsiteX3" fmla="*/ 3358992 w 4440901"/>
              <a:gd name="connsiteY3" fmla="*/ 1797382 h 1797390"/>
              <a:gd name="connsiteX4" fmla="*/ 98266 w 4440901"/>
              <a:gd name="connsiteY4" fmla="*/ 1661838 h 1797390"/>
              <a:gd name="connsiteX5" fmla="*/ 0 w 4440901"/>
              <a:gd name="connsiteY5" fmla="*/ 1797382 h 1797390"/>
              <a:gd name="connsiteX0" fmla="*/ 0 w 4440901"/>
              <a:gd name="connsiteY0" fmla="*/ 1797382 h 1797382"/>
              <a:gd name="connsiteX1" fmla="*/ 1122913 w 4440901"/>
              <a:gd name="connsiteY1" fmla="*/ 0 h 1797382"/>
              <a:gd name="connsiteX2" fmla="*/ 4440901 w 4440901"/>
              <a:gd name="connsiteY2" fmla="*/ 16401 h 1797382"/>
              <a:gd name="connsiteX3" fmla="*/ 3358992 w 4440901"/>
              <a:gd name="connsiteY3" fmla="*/ 1797382 h 1797382"/>
              <a:gd name="connsiteX4" fmla="*/ 69563 w 4440901"/>
              <a:gd name="connsiteY4" fmla="*/ 1793052 h 1797382"/>
              <a:gd name="connsiteX5" fmla="*/ 0 w 4440901"/>
              <a:gd name="connsiteY5" fmla="*/ 1797382 h 1797382"/>
              <a:gd name="connsiteX0" fmla="*/ 0 w 4395796"/>
              <a:gd name="connsiteY0" fmla="*/ 1797382 h 1797382"/>
              <a:gd name="connsiteX1" fmla="*/ 1077808 w 4395796"/>
              <a:gd name="connsiteY1" fmla="*/ 0 h 1797382"/>
              <a:gd name="connsiteX2" fmla="*/ 4395796 w 4395796"/>
              <a:gd name="connsiteY2" fmla="*/ 16401 h 1797382"/>
              <a:gd name="connsiteX3" fmla="*/ 3313887 w 4395796"/>
              <a:gd name="connsiteY3" fmla="*/ 1797382 h 1797382"/>
              <a:gd name="connsiteX4" fmla="*/ 24458 w 4395796"/>
              <a:gd name="connsiteY4" fmla="*/ 1793052 h 1797382"/>
              <a:gd name="connsiteX5" fmla="*/ 0 w 4395796"/>
              <a:gd name="connsiteY5" fmla="*/ 1797382 h 179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5796" h="1797382">
                <a:moveTo>
                  <a:pt x="0" y="1797382"/>
                </a:moveTo>
                <a:lnTo>
                  <a:pt x="1077808" y="0"/>
                </a:lnTo>
                <a:lnTo>
                  <a:pt x="4395796" y="16401"/>
                </a:lnTo>
                <a:lnTo>
                  <a:pt x="3313887" y="1797382"/>
                </a:lnTo>
                <a:lnTo>
                  <a:pt x="24458" y="1793052"/>
                </a:lnTo>
                <a:lnTo>
                  <a:pt x="0" y="1797382"/>
                </a:lnTo>
                <a:close/>
              </a:path>
            </a:pathLst>
          </a:custGeom>
          <a:gradFill flip="none" rotWithShape="1">
            <a:gsLst>
              <a:gs pos="0">
                <a:srgbClr val="C40000">
                  <a:shade val="30000"/>
                  <a:satMod val="115000"/>
                </a:srgbClr>
              </a:gs>
              <a:gs pos="50000">
                <a:srgbClr val="C40000">
                  <a:shade val="67500"/>
                  <a:satMod val="115000"/>
                </a:srgbClr>
              </a:gs>
              <a:gs pos="100000">
                <a:srgbClr val="C4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2874165" y="2936137"/>
            <a:ext cx="3205621" cy="545467"/>
          </a:xfrm>
          <a:prstGeom prst="parallelogram">
            <a:avLst>
              <a:gd name="adj" fmla="val 60593"/>
            </a:avLst>
          </a:prstGeom>
          <a:solidFill>
            <a:srgbClr val="A2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9" y="1279631"/>
            <a:ext cx="853040" cy="999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6406" y="2259323"/>
            <a:ext cx="3482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Территориальный орган </a:t>
            </a:r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 государственной статистики по Нижегородской области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7" y="3366423"/>
            <a:ext cx="2084074" cy="21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159" y="2526539"/>
            <a:ext cx="1701938" cy="30261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20" y="750522"/>
            <a:ext cx="5057702" cy="337030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448" y="223807"/>
            <a:ext cx="861250" cy="7962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51697" y="1492274"/>
            <a:ext cx="5353654" cy="38068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chemeClr val="bg1"/>
                </a:solidFill>
              </a:rPr>
              <a:t>Княгининский</a:t>
            </a:r>
            <a:r>
              <a:rPr lang="ru-RU" sz="1400" dirty="0" smtClean="0">
                <a:solidFill>
                  <a:schemeClr val="bg1"/>
                </a:solidFill>
              </a:rPr>
              <a:t> район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860" y="2020978"/>
            <a:ext cx="2447445" cy="1970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099785"/>
            <a:ext cx="4315994" cy="2266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5" y="2207132"/>
            <a:ext cx="1988448" cy="2561333"/>
          </a:xfrm>
          <a:prstGeom prst="rect">
            <a:avLst/>
          </a:prstGeom>
        </p:spPr>
      </p:pic>
      <p:pic>
        <p:nvPicPr>
          <p:cNvPr id="33" name="Рисунок 32" descr="C:\Users\vpnuser\Downloads\CnM3iues-1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0463" y="4994885"/>
            <a:ext cx="2367950" cy="136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0729" y="1960865"/>
            <a:ext cx="1891644" cy="1435889"/>
          </a:xfrm>
          <a:prstGeom prst="rect">
            <a:avLst/>
          </a:prstGeom>
        </p:spPr>
      </p:pic>
      <p:pic>
        <p:nvPicPr>
          <p:cNvPr id="34" name="Рисунок 33" descr="C:\Users\vpnuser\AppData\Local\Temp\Rar$DIa0.762\KcF52Y9HbbI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8218" y="4876096"/>
            <a:ext cx="2828229" cy="149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94097" y="3404051"/>
            <a:ext cx="1640530" cy="2282175"/>
          </a:xfrm>
          <a:prstGeom prst="rect">
            <a:avLst/>
          </a:prstGeom>
        </p:spPr>
      </p:pic>
      <p:pic>
        <p:nvPicPr>
          <p:cNvPr id="36" name="Рисунок 35" descr="C:\Users\vpnuser\AppData\Local\Temp\Rar$DIa0.992\__OGwY37NXI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0728" y="3388539"/>
            <a:ext cx="1901095" cy="159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Users\vpnuser\Downloads\IMG_20210814_172155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9481433" y="1852396"/>
            <a:ext cx="1435449" cy="16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Users\vpnuser\AppData\Local\Temp\Rar$DIa0.711\1GLS29qLtzg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84327" y="1881964"/>
            <a:ext cx="1857386" cy="123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9316" y="3805094"/>
            <a:ext cx="3452712" cy="307777"/>
          </a:xfrm>
          <a:prstGeom prst="rect">
            <a:avLst/>
          </a:prstGeom>
          <a:solidFill>
            <a:schemeClr val="accent4"/>
          </a:solidFill>
          <a:ln>
            <a:noFill/>
            <a:prstDash val="dashDot"/>
          </a:ln>
        </p:spPr>
        <p:txBody>
          <a:bodyPr wrap="square" anchor="t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свиньи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породы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мангалица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венгерская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6225" y="1477668"/>
            <a:ext cx="5248275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indent="450215" algn="ctr"/>
            <a:r>
              <a:rPr lang="ru-RU" sz="1400" dirty="0" smtClean="0">
                <a:solidFill>
                  <a:schemeClr val="bg1"/>
                </a:solidFill>
              </a:rPr>
              <a:t>Новинки </a:t>
            </a:r>
            <a:r>
              <a:rPr lang="ru-RU" sz="1400" dirty="0" err="1" smtClean="0">
                <a:solidFill>
                  <a:schemeClr val="bg1"/>
                </a:solidFill>
              </a:rPr>
              <a:t>Арзамасского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района</a:t>
            </a:r>
            <a:r>
              <a:rPr lang="ru-RU" sz="1400" dirty="0" smtClean="0">
                <a:solidFill>
                  <a:schemeClr val="bg1"/>
                </a:solidFill>
              </a:rPr>
              <a:t>  и</a:t>
            </a:r>
          </a:p>
          <a:p>
            <a:pPr indent="450215"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БуреполомТоншаевского</a:t>
            </a:r>
            <a:r>
              <a:rPr lang="ru-RU" sz="1400" dirty="0" smtClean="0">
                <a:solidFill>
                  <a:schemeClr val="bg1"/>
                </a:solidFill>
              </a:rPr>
              <a:t> округа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221" y="1543410"/>
            <a:ext cx="1301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 </a:t>
            </a:r>
            <a:r>
              <a:rPr lang="ru-RU" sz="1600" dirty="0" smtClean="0">
                <a:solidFill>
                  <a:schemeClr val="bg1"/>
                </a:solidFill>
              </a:rPr>
              <a:t>поселках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806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36" y="1065464"/>
            <a:ext cx="1836105" cy="244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59" y="3411110"/>
            <a:ext cx="1992534" cy="1494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1046" b="16253"/>
          <a:stretch/>
        </p:blipFill>
        <p:spPr>
          <a:xfrm rot="10800000" flipV="1">
            <a:off x="292220" y="4441287"/>
            <a:ext cx="3565032" cy="1747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12992"/>
          <a:stretch/>
        </p:blipFill>
        <p:spPr>
          <a:xfrm rot="16200000" flipH="1" flipV="1">
            <a:off x="3696730" y="4293290"/>
            <a:ext cx="1614161" cy="219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20" y="750522"/>
            <a:ext cx="5057702" cy="337030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448" y="223807"/>
            <a:ext cx="861250" cy="796201"/>
          </a:xfrm>
          <a:prstGeom prst="rect">
            <a:avLst/>
          </a:prstGeom>
        </p:spPr>
      </p:pic>
      <p:pic>
        <p:nvPicPr>
          <p:cNvPr id="52" name="Рисунок 51" descr="P:\PACHENOVA\Таболина\Дайджест\2021\август\09\Нижегородстат\конкурс урожая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3" y="1609054"/>
            <a:ext cx="3312852" cy="294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4" y="1220766"/>
            <a:ext cx="3744701" cy="497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8" y="1212786"/>
            <a:ext cx="3101701" cy="2325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62" y="1216981"/>
            <a:ext cx="1324041" cy="1765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8386" y="4801753"/>
            <a:ext cx="1775602" cy="998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98" y="1220766"/>
            <a:ext cx="883477" cy="1466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46" y="3461312"/>
            <a:ext cx="2015614" cy="2737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06" y="4414344"/>
            <a:ext cx="982771" cy="1310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57" y="3411110"/>
            <a:ext cx="1141011" cy="1217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46" y="2561738"/>
            <a:ext cx="1585066" cy="22041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17589" b="23829"/>
          <a:stretch/>
        </p:blipFill>
        <p:spPr>
          <a:xfrm flipH="1">
            <a:off x="8351690" y="4784600"/>
            <a:ext cx="1453790" cy="13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20" y="750522"/>
            <a:ext cx="8288254" cy="337030"/>
          </a:xfrm>
        </p:spPr>
        <p:txBody>
          <a:bodyPr/>
          <a:lstStyle/>
          <a:p>
            <a:r>
              <a:rPr lang="ru-RU" dirty="0" smtClean="0">
                <a:solidFill>
                  <a:srgbClr val="26357D"/>
                </a:solidFill>
              </a:rPr>
              <a:t>ПОДВЕДЕНИЕ ИТОГОВ МИКРОПЕРЕПИСИ</a:t>
            </a:r>
          </a:p>
          <a:p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448" y="223807"/>
            <a:ext cx="861250" cy="7962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475" y="4598286"/>
            <a:ext cx="4462786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ОПЕРАТИВНЫЕ ИТОГИ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НОЯБРЬ 2021 ГОДА</a:t>
            </a:r>
            <a:endParaRPr lang="ru-RU" sz="28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2575" y="1640994"/>
            <a:ext cx="4714875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ОКОНЧАТЕЛЬНЫЕ ИТОГИ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КВАРТАЛ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53" y="3169569"/>
            <a:ext cx="4645517" cy="3029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8" y="1686676"/>
            <a:ext cx="4432180" cy="26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" y="-1"/>
            <a:ext cx="12197687" cy="7492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42995" y="187693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lvl="0"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230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4810095" y="2446869"/>
            <a:ext cx="5340401" cy="1970377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r>
              <a:rPr lang="ru-RU" sz="2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</a:rPr>
              <a:t>С 1 ПО 30 АВГУСТА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30557" y="5818578"/>
            <a:ext cx="494109" cy="499100"/>
            <a:chOff x="9699205" y="5186438"/>
            <a:chExt cx="440055" cy="444500"/>
          </a:xfrm>
        </p:grpSpPr>
        <p:sp>
          <p:nvSpPr>
            <p:cNvPr id="32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3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8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257175" y="779344"/>
            <a:ext cx="11029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СЕЛЬСКОХОЗЯЙСТВЕННАЯ МИКРОПЕРЕПИСЬ 2021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3" y="3198532"/>
            <a:ext cx="1370271" cy="1268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974" y="230787"/>
            <a:ext cx="728941" cy="673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4" y="4516877"/>
            <a:ext cx="5832872" cy="17091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" y="1620282"/>
            <a:ext cx="3643343" cy="1578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76" y="4516877"/>
            <a:ext cx="2599659" cy="17091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258766" y="4516877"/>
            <a:ext cx="996028" cy="17091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188261"/>
            <a:ext cx="475427" cy="301876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309817" y="1610011"/>
            <a:ext cx="404755" cy="2807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1610011"/>
            <a:ext cx="475427" cy="15782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3103123"/>
            <a:ext cx="475427" cy="85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810095" y="1610011"/>
            <a:ext cx="5340401" cy="73722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30" y="3305692"/>
            <a:ext cx="1672163" cy="11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3</a:t>
            </a:fld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4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55698" y="125108"/>
            <a:ext cx="9792000" cy="121945"/>
            <a:chOff x="1439587" y="2710536"/>
            <a:chExt cx="10403789" cy="121945"/>
          </a:xfrm>
        </p:grpSpPr>
        <p:sp>
          <p:nvSpPr>
            <p:cNvPr id="18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170" y="187163"/>
            <a:ext cx="816231" cy="7545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747" y="698830"/>
            <a:ext cx="10141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24787">
              <a:spcBef>
                <a:spcPts val="2000"/>
              </a:spcBef>
            </a:pPr>
            <a:r>
              <a:rPr lang="ru-RU" sz="2800" b="1" dirty="0" smtClean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ПРОГРАММ ВСХП-2016 И СХМП-2021</a:t>
            </a:r>
            <a:endParaRPr lang="ru-RU" sz="2800" b="1" dirty="0">
              <a:solidFill>
                <a:srgbClr val="3342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371475" y="1624752"/>
            <a:ext cx="5309478" cy="593999"/>
          </a:xfrm>
          <a:prstGeom prst="rect">
            <a:avLst/>
          </a:prstGeom>
          <a:solidFill>
            <a:srgbClr val="FDB913"/>
          </a:solidFill>
        </p:spPr>
        <p:txBody>
          <a:bodyPr vert="horz" wrap="square" lIns="0" tIns="39614" rIns="0" bIns="0" rtlCol="0">
            <a:spAutoFit/>
          </a:bodyPr>
          <a:lstStyle/>
          <a:p>
            <a:pPr marL="106892" algn="ctr">
              <a:spcBef>
                <a:spcPts val="315"/>
              </a:spcBef>
            </a:pPr>
            <a:r>
              <a:rPr lang="ru-RU" b="1" dirty="0" smtClean="0">
                <a:solidFill>
                  <a:srgbClr val="FFFFFF"/>
                </a:solidFill>
                <a:latin typeface="Arial"/>
                <a:cs typeface="Arial"/>
              </a:rPr>
              <a:t>ВСЕРОССИЙСКАЯ СЕЛЬСКОХОЗЯЙСТВЕННАЯ ПЕРЕПИСЬ 2016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4" name="object 8"/>
          <p:cNvSpPr txBox="1"/>
          <p:nvPr/>
        </p:nvSpPr>
        <p:spPr>
          <a:xfrm>
            <a:off x="6055935" y="1592736"/>
            <a:ext cx="5082235" cy="594392"/>
          </a:xfrm>
          <a:prstGeom prst="rect">
            <a:avLst/>
          </a:prstGeom>
          <a:solidFill>
            <a:srgbClr val="FDB913"/>
          </a:solidFill>
        </p:spPr>
        <p:txBody>
          <a:bodyPr vert="horz" wrap="square" lIns="0" tIns="39614" rIns="0" bIns="0" rtlCol="0">
            <a:spAutoFit/>
          </a:bodyPr>
          <a:lstStyle/>
          <a:p>
            <a:pPr marL="106892" algn="ctr">
              <a:spcBef>
                <a:spcPts val="315"/>
              </a:spcBef>
            </a:pPr>
            <a:r>
              <a:rPr lang="ru-RU" b="1" dirty="0" smtClean="0">
                <a:solidFill>
                  <a:srgbClr val="FFFFFF"/>
                </a:solidFill>
                <a:latin typeface="Arial"/>
                <a:cs typeface="Arial"/>
              </a:rPr>
              <a:t>СЕЛЬСКОХОЗЯЙСТВЕННАЯ МИКРОПЕРЕПИСЬ 2021 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371502" y="2218751"/>
            <a:ext cx="5170810" cy="3898500"/>
          </a:xfrm>
          <a:prstGeom prst="rect">
            <a:avLst/>
          </a:prstGeom>
        </p:spPr>
        <p:txBody>
          <a:bodyPr vert="horz" wrap="square" lIns="0" tIns="5077" rIns="0" bIns="0" rtlCol="0">
            <a:spAutoFit/>
          </a:bodyPr>
          <a:lstStyle/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354D5F"/>
              </a:solidFill>
              <a:latin typeface="Arial"/>
              <a:cs typeface="Arial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Общая характеристика объекта переписи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Виды экономической деятельности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Трудовые ресурсы и их демографические характеристики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Земельные ресурсы и их </a:t>
            </a:r>
            <a:r>
              <a:rPr lang="ru-RU" sz="1600" dirty="0" smtClean="0">
                <a:solidFill>
                  <a:srgbClr val="354D5F"/>
                </a:solidFill>
                <a:latin typeface="Arial"/>
                <a:cs typeface="Arial"/>
              </a:rPr>
              <a:t>использование</a:t>
            </a:r>
            <a:endParaRPr lang="ru-RU" sz="1600" dirty="0">
              <a:solidFill>
                <a:srgbClr val="354D5F"/>
              </a:solidFill>
              <a:latin typeface="Arial"/>
              <a:cs typeface="Arial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Площади сельскохозяйственных культур и многолетних насаждений 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Поголовье сельскохозяйственных </a:t>
            </a:r>
            <a:r>
              <a:rPr lang="ru-RU" sz="1600" dirty="0" smtClean="0">
                <a:solidFill>
                  <a:srgbClr val="354D5F"/>
                </a:solidFill>
                <a:latin typeface="Arial"/>
                <a:cs typeface="Arial"/>
              </a:rPr>
              <a:t>животных</a:t>
            </a:r>
            <a:endParaRPr lang="ru-RU" sz="1600" dirty="0">
              <a:solidFill>
                <a:srgbClr val="354D5F"/>
              </a:solidFill>
              <a:latin typeface="Arial"/>
              <a:cs typeface="Arial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Реализация сельскохозяйственной продукции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Производственная инфраструктура, технические средства и технологии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Условия ведения хозяйственной деятельности</a:t>
            </a:r>
          </a:p>
        </p:txBody>
      </p:sp>
      <p:sp>
        <p:nvSpPr>
          <p:cNvPr id="26" name="object 7"/>
          <p:cNvSpPr txBox="1"/>
          <p:nvPr/>
        </p:nvSpPr>
        <p:spPr>
          <a:xfrm>
            <a:off x="6055935" y="2267003"/>
            <a:ext cx="5821677" cy="4944940"/>
          </a:xfrm>
          <a:prstGeom prst="rect">
            <a:avLst/>
          </a:prstGeom>
        </p:spPr>
        <p:txBody>
          <a:bodyPr vert="horz" wrap="square" lIns="0" tIns="5077" rIns="0" bIns="0" rtlCol="0">
            <a:spAutoFit/>
          </a:bodyPr>
          <a:lstStyle/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354D5F"/>
              </a:solidFill>
              <a:latin typeface="Arial"/>
              <a:cs typeface="Arial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Общая характеристика объекта переписи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354D5F"/>
                </a:solidFill>
                <a:latin typeface="Times New Roman"/>
                <a:cs typeface="Times New Roman"/>
              </a:rPr>
              <a:t>─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354D5F"/>
                </a:solidFill>
                <a:latin typeface="Times New Roman"/>
                <a:cs typeface="Times New Roman"/>
              </a:rPr>
              <a:t>─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354D5F"/>
              </a:solidFill>
              <a:latin typeface="Times New Roman"/>
              <a:cs typeface="Times New Roman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354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угодья и их использование</a:t>
            </a:r>
            <a:endParaRPr lang="ru-RU" sz="1600" dirty="0">
              <a:solidFill>
                <a:srgbClr val="354D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Площади сельскохозяйственных культур и многолетних насаждений 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Поголовье сельскохозяйственных животных 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Times New Roman"/>
                <a:cs typeface="Times New Roman"/>
              </a:rPr>
              <a:t>─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54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инфраструктура 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600" dirty="0" smtClean="0">
              <a:solidFill>
                <a:srgbClr val="354D5F"/>
              </a:solidFill>
              <a:latin typeface="Arial"/>
              <a:cs typeface="Arial"/>
            </a:endParaRP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354D5F"/>
                </a:solidFill>
                <a:latin typeface="Arial"/>
                <a:cs typeface="Arial"/>
              </a:rPr>
              <a:t>Условия </a:t>
            </a:r>
            <a:r>
              <a:rPr lang="ru-RU" sz="1600" dirty="0">
                <a:solidFill>
                  <a:srgbClr val="354D5F"/>
                </a:solidFill>
                <a:latin typeface="Arial"/>
                <a:cs typeface="Arial"/>
              </a:rPr>
              <a:t>ведения хозяйственной деятельности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354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юридическом статусе       сельскохозяйственной </a:t>
            </a:r>
            <a:r>
              <a:rPr lang="ru-RU" sz="1600" dirty="0">
                <a:solidFill>
                  <a:srgbClr val="354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</a:p>
          <a:p>
            <a:pPr marL="282971" indent="-282971"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354D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310907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726" y="218342"/>
            <a:ext cx="773971" cy="715514"/>
          </a:xfrm>
          <a:prstGeom prst="rect">
            <a:avLst/>
          </a:prstGeom>
        </p:spPr>
      </p:pic>
      <p:sp>
        <p:nvSpPr>
          <p:cNvPr id="107" name="Прямоугольник 106"/>
          <p:cNvSpPr/>
          <p:nvPr/>
        </p:nvSpPr>
        <p:spPr>
          <a:xfrm>
            <a:off x="120097" y="807793"/>
            <a:ext cx="5486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ОБЪЕКТЫ </a:t>
            </a:r>
            <a:r>
              <a:rPr lang="ru-RU" sz="2800" dirty="0" smtClean="0">
                <a:solidFill>
                  <a:srgbClr val="002060"/>
                </a:solidFill>
              </a:rPr>
              <a:t>МИКРОПЕРЕПИСИ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-5689" y="1488639"/>
            <a:ext cx="205713" cy="4867711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333491564"/>
              </p:ext>
            </p:extLst>
          </p:nvPr>
        </p:nvGraphicFramePr>
        <p:xfrm>
          <a:off x="371474" y="1524610"/>
          <a:ext cx="11326416" cy="467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0" y="2386494"/>
            <a:ext cx="1695581" cy="113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3385" y="3842426"/>
            <a:ext cx="1736129" cy="1134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0545" y="2250308"/>
            <a:ext cx="1703282" cy="113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648" y="3521573"/>
            <a:ext cx="1712069" cy="107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3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867733" y="1488639"/>
            <a:ext cx="2383259" cy="2381283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6" b="21906"/>
          <a:stretch>
            <a:fillRect/>
          </a:stretch>
        </p:blipFill>
        <p:spPr>
          <a:xfrm>
            <a:off x="391125" y="3865306"/>
            <a:ext cx="2484438" cy="2484437"/>
          </a:xfr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9532" y="247053"/>
            <a:ext cx="788080" cy="728557"/>
          </a:xfrm>
          <a:prstGeom prst="rect">
            <a:avLst/>
          </a:prstGeom>
        </p:spPr>
      </p:pic>
      <p:sp>
        <p:nvSpPr>
          <p:cNvPr id="107" name="Прямоугольник 106"/>
          <p:cNvSpPr/>
          <p:nvPr/>
        </p:nvSpPr>
        <p:spPr>
          <a:xfrm>
            <a:off x="373299" y="743785"/>
            <a:ext cx="5577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ПЕРЕПИСНОЙ ПЕРСОНАЛ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0" y="681917"/>
            <a:ext cx="200025" cy="649096"/>
          </a:xfrm>
          <a:prstGeom prst="rect">
            <a:avLst/>
          </a:prstGeom>
          <a:solidFill>
            <a:srgbClr val="E1002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-5689" y="1488639"/>
            <a:ext cx="205713" cy="4867711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91551" y="1486171"/>
            <a:ext cx="2493449" cy="2381425"/>
          </a:xfrm>
        </p:spPr>
      </p:pic>
      <p:sp>
        <p:nvSpPr>
          <p:cNvPr id="96" name="Скругленный прямоугольник 95"/>
          <p:cNvSpPr/>
          <p:nvPr/>
        </p:nvSpPr>
        <p:spPr>
          <a:xfrm>
            <a:off x="5418161" y="1522313"/>
            <a:ext cx="5903507" cy="6476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1200 ЧЕЛОВЕК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ВРЕМЕННОГО ПЕРСОНАЛА РАЙОННОГО И ПОЛЕВОГО УРОВНЯ.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418161" y="2536832"/>
            <a:ext cx="5903507" cy="60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lg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932 ПЕРЕПИСЧИКА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ПРОШЛИ ОБУЧЕНИЕ, ПОЛУЧИЛИ ПЛАНШЕТНЫЕ КОМПЬЮТЕРЫ И СПЕЦИАЛЬНУЮ ЭКИПИРОВКУ.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418161" y="3565477"/>
            <a:ext cx="5903507" cy="60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/>
          </a:p>
          <a:p>
            <a:pPr algn="just"/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СРЕДНЯЯ НОРМА НАГРУЗКИ НА ПЕРЕПИСЧИКА -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480 РЕСПОНДЕНТОВ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В МЕСЯЦ.</a:t>
            </a: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495981" y="4581744"/>
            <a:ext cx="5903507" cy="60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lg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ВОЗНАГРАЖДЕНИЕ -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18 ТЫСЯЧ РУБЛЕЙ В МЕСЯЦ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495982" y="5516737"/>
            <a:ext cx="5903507" cy="60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 smtClean="0"/>
          </a:p>
          <a:p>
            <a:pPr algn="just"/>
            <a:endParaRPr lang="ru-RU" sz="1100" dirty="0"/>
          </a:p>
          <a:p>
            <a:pPr algn="just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СРЕДНЕЕ ВРЕМЯ ОПРОСА ОДНОГО РЕСПОНДЕНТА ПЕРЕПИСЧИКОМ СОСТАВИЛО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10-15 МИНУТ. </a:t>
            </a:r>
          </a:p>
          <a:p>
            <a:pPr algn="just"/>
            <a:endParaRPr lang="ru-RU" sz="24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flipH="1">
            <a:off x="2874547" y="3865306"/>
            <a:ext cx="2368661" cy="2482182"/>
          </a:xfrm>
        </p:spPr>
      </p:pic>
    </p:spTree>
    <p:extLst>
      <p:ext uri="{BB962C8B-B14F-4D97-AF65-F5344CB8AC3E}">
        <p14:creationId xmlns:p14="http://schemas.microsoft.com/office/powerpoint/2010/main" val="26634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300" y="218341"/>
            <a:ext cx="781312" cy="722300"/>
          </a:xfrm>
          <a:prstGeom prst="rect">
            <a:avLst/>
          </a:prstGeom>
        </p:spPr>
      </p:pic>
      <p:sp>
        <p:nvSpPr>
          <p:cNvPr id="107" name="Прямоугольник 106"/>
          <p:cNvSpPr/>
          <p:nvPr/>
        </p:nvSpPr>
        <p:spPr>
          <a:xfrm>
            <a:off x="219435" y="770875"/>
            <a:ext cx="10286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ПРОВЕДЕНИЕ СЕЛЬСКОХОЗЯЙСТВЕННОЙ ПЕРЕПИСИ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0" y="681917"/>
            <a:ext cx="200025" cy="649096"/>
          </a:xfrm>
          <a:prstGeom prst="rect">
            <a:avLst/>
          </a:prstGeom>
          <a:solidFill>
            <a:srgbClr val="E1002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-5689" y="1488639"/>
            <a:ext cx="205713" cy="4867711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2358" y="1540637"/>
            <a:ext cx="4563243" cy="830997"/>
          </a:xfrm>
          <a:prstGeom prst="rect">
            <a:avLst/>
          </a:prstGeom>
          <a:ln>
            <a:prstDash val="lg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КОЛИЧЕСТВО ОТКАЗОВ ОТ УЧАСТИЯ В ПЕРЕПИСИ - </a:t>
            </a:r>
            <a:r>
              <a:rPr lang="en-US" alt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914</a:t>
            </a:r>
            <a:r>
              <a:rPr lang="ru-RU" alt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ЧТО СОСТАВИЛО </a:t>
            </a:r>
            <a:r>
              <a:rPr lang="en-US" alt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0.2</a:t>
            </a:r>
            <a:r>
              <a:rPr lang="ru-RU" alt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</a:t>
            </a:r>
            <a:r>
              <a:rPr lang="ru-RU" alt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ОТ ВСЕХ РЕСПОНДЕНТОВ. </a:t>
            </a:r>
            <a:endParaRPr lang="ru-RU" alt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6275" y="1571779"/>
            <a:ext cx="56746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A21630"/>
                </a:solidFill>
              </a:rPr>
              <a:t>СЛОЖНЫЕ ВОПРОСЫ</a:t>
            </a:r>
            <a:endParaRPr lang="ru-RU" sz="1600" b="1" dirty="0">
              <a:solidFill>
                <a:srgbClr val="A216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5652" y="1891724"/>
            <a:ext cx="390022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использования земельных участков, </a:t>
            </a:r>
          </a:p>
          <a:p>
            <a:r>
              <a:rPr lang="ru-RU" sz="1400" b="1" dirty="0" smtClean="0">
                <a:solidFill>
                  <a:schemeClr val="accent4"/>
                </a:solidFill>
              </a:rPr>
              <a:t>сколько квадратных метров занято под</a:t>
            </a:r>
            <a:endParaRPr lang="ru-RU" sz="1400" b="1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2036" y="2427379"/>
            <a:ext cx="2430210" cy="33855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посевными площадями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2771" y="2427379"/>
            <a:ext cx="2939013" cy="33855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плодовыми  насаждениями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42036" y="2958994"/>
            <a:ext cx="2469789" cy="33855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постройками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22770" y="2975126"/>
            <a:ext cx="2939013" cy="33855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газонами и т.д.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6276" y="3601734"/>
            <a:ext cx="56746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A21630"/>
                </a:solidFill>
              </a:rPr>
              <a:t>ОСЛОЖНИЛИ РАБОТУ ПЕРЕПИСЧИКОВ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42036" y="4196205"/>
            <a:ext cx="2827232" cy="58477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вспышки африканской чумы свиней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693495" y="4212038"/>
            <a:ext cx="2211196" cy="33855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лесные пожары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6980830" y="4770552"/>
            <a:ext cx="2831911" cy="33855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COVID-19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36275" y="2366975"/>
            <a:ext cx="5674626" cy="1040318"/>
          </a:xfrm>
          <a:prstGeom prst="rect">
            <a:avLst/>
          </a:prstGeom>
          <a:noFill/>
          <a:ln w="31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336275" y="4122514"/>
            <a:ext cx="5674626" cy="1040318"/>
          </a:xfrm>
          <a:prstGeom prst="rect">
            <a:avLst/>
          </a:prstGeom>
          <a:noFill/>
          <a:ln w="31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36301" y="3684090"/>
            <a:ext cx="4575747" cy="1478741"/>
          </a:xfrm>
          <a:prstGeom prst="rect">
            <a:avLst/>
          </a:prstGeom>
          <a:noFill/>
          <a:ln w="31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81117" y="2872792"/>
            <a:ext cx="4604484" cy="363201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ПРИЧИНЫ ОТКАЗОВ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552788" y="4242371"/>
            <a:ext cx="2069918" cy="584775"/>
          </a:xfrm>
          <a:prstGeom prst="rect">
            <a:avLst/>
          </a:prstGeom>
          <a:ln>
            <a:solidFill>
              <a:srgbClr val="FFD365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дополнительное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налогообложение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842995" y="4216639"/>
            <a:ext cx="1922944" cy="584775"/>
          </a:xfrm>
          <a:prstGeom prst="rect">
            <a:avLst/>
          </a:prstGeom>
          <a:ln>
            <a:solidFill>
              <a:srgbClr val="FFD365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изъятие излишков земли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2069346" y="3331587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опасения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2926" y="5342378"/>
            <a:ext cx="10608858" cy="1077218"/>
          </a:xfrm>
          <a:prstGeom prst="rect">
            <a:avLst/>
          </a:prstGeom>
          <a:ln>
            <a:solidFill>
              <a:srgbClr val="0062BA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Содержащиеся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переписных листах сведения об объектах сельскохозяйственной переписи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признаются конфиденциальными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не подлежат разглашению и используются в целях формирования соответствующих федеральных информационных ресурсов.</a:t>
            </a:r>
          </a:p>
          <a:p>
            <a:pPr algn="just"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ФЗ «О Всероссийской сельскохозяйственной переписи» от 21 июля 2005 года №108-ФЗ, ст. 12, п.1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2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371474" y="681917"/>
            <a:ext cx="8230265" cy="543633"/>
          </a:xfrm>
        </p:spPr>
        <p:txBody>
          <a:bodyPr/>
          <a:lstStyle/>
          <a:p>
            <a:r>
              <a:rPr lang="ru-RU" dirty="0" smtClean="0"/>
              <a:t>КОНТРОЛЬНЫЕ МЕРОПРИЯТИЯ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208" y="286398"/>
            <a:ext cx="763490" cy="705824"/>
          </a:xfrm>
          <a:prstGeom prst="rect">
            <a:avLst/>
          </a:prstGeom>
        </p:spPr>
      </p:pic>
      <p:sp>
        <p:nvSpPr>
          <p:cNvPr id="109" name="Прямоугольник 108"/>
          <p:cNvSpPr/>
          <p:nvPr/>
        </p:nvSpPr>
        <p:spPr>
          <a:xfrm>
            <a:off x="-5689" y="1488639"/>
            <a:ext cx="224764" cy="4867711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7422" y="1448011"/>
            <a:ext cx="935086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824787"/>
            <a:r>
              <a:rPr lang="ru-RU" sz="1400" b="1" dirty="0" smtClean="0">
                <a:solidFill>
                  <a:srgbClr val="A216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СУБЪЕКТОВ РОССИЙСКОЙ ФЕДЕРАЦИИ, В КОТОРЫХ ПРОВОДИТСЯ КОНТРОЛЬ НА ОСНОВЕ СРЕДСТВ СПУТНИКОВОГО МОНИТОРИНГА (38 СУБЪЕКТОВ, 105 РАЙОНОВ)</a:t>
            </a:r>
            <a:endParaRPr lang="ru-RU" sz="1400" b="1" dirty="0">
              <a:solidFill>
                <a:srgbClr val="A216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41" y="2251444"/>
            <a:ext cx="8823802" cy="40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35" y="1892836"/>
            <a:ext cx="2183546" cy="2183546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2" y="4299358"/>
            <a:ext cx="3576069" cy="2008559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47" y="2111671"/>
            <a:ext cx="3603374" cy="203034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53308" y="623065"/>
            <a:ext cx="10748674" cy="337030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400" y="247054"/>
            <a:ext cx="771297" cy="7130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960" y="1567825"/>
            <a:ext cx="4325661" cy="276999"/>
          </a:xfrm>
          <a:prstGeom prst="rect">
            <a:avLst/>
          </a:prstGeom>
          <a:solidFill>
            <a:schemeClr val="accent4"/>
          </a:solidFill>
          <a:ln>
            <a:noFill/>
            <a:prstDash val="dashDot"/>
          </a:ln>
        </p:spPr>
        <p:txBody>
          <a:bodyPr wrap="square" anchor="t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САМЫЕ  БОЛЬШИЕ СЕЛА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09736" y="3696537"/>
            <a:ext cx="3603374" cy="523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A21630"/>
                </a:solidFill>
              </a:rPr>
              <a:t>село Починки – 4719 </a:t>
            </a:r>
            <a:r>
              <a:rPr lang="ru-RU" sz="1400" dirty="0" smtClean="0">
                <a:solidFill>
                  <a:srgbClr val="A21630"/>
                </a:solidFill>
              </a:rPr>
              <a:t>дворов</a:t>
            </a:r>
          </a:p>
          <a:p>
            <a:pPr algn="ctr"/>
            <a:r>
              <a:rPr lang="ru-RU" sz="1400" dirty="0" smtClean="0">
                <a:solidFill>
                  <a:srgbClr val="A21630"/>
                </a:solidFill>
              </a:rPr>
              <a:t>Починковский округ</a:t>
            </a:r>
            <a:endParaRPr lang="ru-RU" sz="1400" dirty="0">
              <a:solidFill>
                <a:srgbClr val="A21630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809736" y="6108106"/>
            <a:ext cx="3657984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A21630"/>
                </a:solidFill>
              </a:rPr>
              <a:t>село Дивеево – 3300 </a:t>
            </a:r>
            <a:r>
              <a:rPr lang="ru-RU" sz="1400" dirty="0" smtClean="0">
                <a:solidFill>
                  <a:srgbClr val="A21630"/>
                </a:solidFill>
              </a:rPr>
              <a:t>дворов</a:t>
            </a:r>
          </a:p>
          <a:p>
            <a:pPr algn="ctr"/>
            <a:r>
              <a:rPr lang="ru-RU" sz="1400" dirty="0" smtClean="0">
                <a:solidFill>
                  <a:srgbClr val="A21630"/>
                </a:solidFill>
              </a:rPr>
              <a:t>Дивеевский округ</a:t>
            </a:r>
            <a:endParaRPr lang="ru-RU" sz="1400" dirty="0">
              <a:solidFill>
                <a:srgbClr val="A21630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5036575" y="3575882"/>
            <a:ext cx="2885017" cy="52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село Большие </a:t>
            </a:r>
            <a:r>
              <a:rPr lang="ru-RU" sz="1400" dirty="0" err="1" smtClean="0">
                <a:solidFill>
                  <a:schemeClr val="bg1"/>
                </a:solidFill>
              </a:rPr>
              <a:t>Бакалды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Бутурлинский округ  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76" y="4237561"/>
            <a:ext cx="2216005" cy="2132155"/>
          </a:xfrm>
          <a:prstGeom prst="rect">
            <a:avLst/>
          </a:prstGeom>
        </p:spPr>
      </p:pic>
      <p:sp>
        <p:nvSpPr>
          <p:cNvPr id="102" name="Прямоугольник 101"/>
          <p:cNvSpPr/>
          <p:nvPr/>
        </p:nvSpPr>
        <p:spPr>
          <a:xfrm>
            <a:off x="5199016" y="6306052"/>
            <a:ext cx="2816923" cy="52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село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Водоватово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Арзамасский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445931" y="1150085"/>
            <a:ext cx="3709221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СЕЛА НИЖЕГОРОДСКОЙ ОБЛАСТИ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155783" y="1564673"/>
            <a:ext cx="4325661" cy="276999"/>
          </a:xfrm>
          <a:prstGeom prst="rect">
            <a:avLst/>
          </a:prstGeom>
          <a:solidFill>
            <a:schemeClr val="accent4"/>
          </a:solidFill>
          <a:ln>
            <a:noFill/>
            <a:prstDash val="dashDot"/>
          </a:ln>
        </p:spPr>
        <p:txBody>
          <a:bodyPr wrap="square" anchor="t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СПЕЦИАЛИЗАЦИЯ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7" y="2895227"/>
            <a:ext cx="2799039" cy="1835821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7947497" y="4631458"/>
            <a:ext cx="3041064" cy="52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Большое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Рыбушкино</a:t>
            </a:r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Краснооктябрьский район 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20" y="750522"/>
            <a:ext cx="5057702" cy="337030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1475" y="108554"/>
            <a:ext cx="1569532" cy="276999"/>
          </a:xfrm>
          <a:prstGeom prst="rect">
            <a:avLst/>
          </a:prstGeom>
          <a:solidFill>
            <a:schemeClr val="bg1"/>
          </a:solidFill>
        </p:spPr>
        <p:txBody>
          <a:bodyPr wrap="none" anchor="ctr" anchorCtr="0">
            <a:spAutoFit/>
          </a:bodyPr>
          <a:lstStyle/>
          <a:p>
            <a:r>
              <a:rPr lang="ru-RU" sz="1200" b="1" dirty="0" smtClean="0">
                <a:solidFill>
                  <a:srgbClr val="334286"/>
                </a:solidFill>
              </a:rPr>
              <a:t>НИЖЕГОРОДСТАТ</a:t>
            </a:r>
            <a:endParaRPr lang="ru-RU" sz="1200" b="1" dirty="0">
              <a:solidFill>
                <a:srgbClr val="33428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055698" y="164452"/>
            <a:ext cx="9792000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448" y="223807"/>
            <a:ext cx="861250" cy="7962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1475" y="1450360"/>
            <a:ext cx="3302656" cy="523220"/>
          </a:xfrm>
          <a:prstGeom prst="rect">
            <a:avLst/>
          </a:prstGeom>
          <a:solidFill>
            <a:schemeClr val="accent4"/>
          </a:solidFill>
          <a:ln>
            <a:noFill/>
            <a:prstDash val="dashDot"/>
          </a:ln>
        </p:spPr>
        <p:txBody>
          <a:bodyPr wrap="square" anchor="t">
            <a:spAutoFit/>
          </a:bodyPr>
          <a:lstStyle/>
          <a:p>
            <a:pPr algn="ctr"/>
            <a:r>
              <a:rPr lang="ru-RU" sz="1400" dirty="0">
                <a:solidFill>
                  <a:srgbClr val="A21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 Вад</a:t>
            </a:r>
          </a:p>
          <a:p>
            <a:pPr algn="ctr"/>
            <a:r>
              <a:rPr lang="ru-RU" sz="1400" dirty="0" smtClean="0">
                <a:solidFill>
                  <a:srgbClr val="A21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Вадский округ</a:t>
            </a:r>
            <a:endParaRPr lang="ru-RU" sz="1400" dirty="0">
              <a:solidFill>
                <a:srgbClr val="A216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94" y="2064203"/>
            <a:ext cx="3302656" cy="4291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36" y="1171921"/>
            <a:ext cx="3380406" cy="1901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60"/>
          <a:stretch/>
        </p:blipFill>
        <p:spPr>
          <a:xfrm>
            <a:off x="6654624" y="1171921"/>
            <a:ext cx="4450727" cy="43813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49435" y="5633703"/>
            <a:ext cx="7055915" cy="63094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село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Палец</a:t>
            </a:r>
          </a:p>
          <a:p>
            <a:pPr indent="450215" algn="ctr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г.о.Перевозский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36" y="2613670"/>
            <a:ext cx="3914978" cy="29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9350</TotalTime>
  <Words>474</Words>
  <Application>Microsoft Office PowerPoint</Application>
  <PresentationFormat>Широкоэкранный</PresentationFormat>
  <Paragraphs>147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Владинцева;Шмелева Ирина Сергеевна</dc:creator>
  <cp:lastModifiedBy>Вяхирева Алла Ивановна</cp:lastModifiedBy>
  <cp:revision>598</cp:revision>
  <cp:lastPrinted>2020-12-24T13:44:15Z</cp:lastPrinted>
  <dcterms:created xsi:type="dcterms:W3CDTF">2020-03-31T09:31:17Z</dcterms:created>
  <dcterms:modified xsi:type="dcterms:W3CDTF">2021-09-14T07:21:10Z</dcterms:modified>
</cp:coreProperties>
</file>